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3" r:id="rId1"/>
  </p:sldMasterIdLst>
  <p:notesMasterIdLst>
    <p:notesMasterId r:id="rId45"/>
  </p:notesMasterIdLst>
  <p:handoutMasterIdLst>
    <p:handoutMasterId r:id="rId46"/>
  </p:handoutMasterIdLst>
  <p:sldIdLst>
    <p:sldId id="283" r:id="rId2"/>
    <p:sldId id="430" r:id="rId3"/>
    <p:sldId id="432" r:id="rId4"/>
    <p:sldId id="581" r:id="rId5"/>
    <p:sldId id="610" r:id="rId6"/>
    <p:sldId id="608" r:id="rId7"/>
    <p:sldId id="596" r:id="rId8"/>
    <p:sldId id="576" r:id="rId9"/>
    <p:sldId id="463" r:id="rId10"/>
    <p:sldId id="556" r:id="rId11"/>
    <p:sldId id="577" r:id="rId12"/>
    <p:sldId id="578" r:id="rId13"/>
    <p:sldId id="601" r:id="rId14"/>
    <p:sldId id="602" r:id="rId15"/>
    <p:sldId id="579" r:id="rId16"/>
    <p:sldId id="599" r:id="rId17"/>
    <p:sldId id="555" r:id="rId18"/>
    <p:sldId id="564" r:id="rId19"/>
    <p:sldId id="584" r:id="rId20"/>
    <p:sldId id="593" r:id="rId21"/>
    <p:sldId id="572" r:id="rId22"/>
    <p:sldId id="604" r:id="rId23"/>
    <p:sldId id="531" r:id="rId24"/>
    <p:sldId id="605" r:id="rId25"/>
    <p:sldId id="509" r:id="rId26"/>
    <p:sldId id="574" r:id="rId27"/>
    <p:sldId id="609" r:id="rId28"/>
    <p:sldId id="565" r:id="rId29"/>
    <p:sldId id="590" r:id="rId30"/>
    <p:sldId id="595" r:id="rId31"/>
    <p:sldId id="607" r:id="rId32"/>
    <p:sldId id="557" r:id="rId33"/>
    <p:sldId id="560" r:id="rId34"/>
    <p:sldId id="586" r:id="rId35"/>
    <p:sldId id="591" r:id="rId36"/>
    <p:sldId id="523" r:id="rId37"/>
    <p:sldId id="524" r:id="rId38"/>
    <p:sldId id="534" r:id="rId39"/>
    <p:sldId id="568" r:id="rId40"/>
    <p:sldId id="582" r:id="rId41"/>
    <p:sldId id="598" r:id="rId42"/>
    <p:sldId id="597" r:id="rId43"/>
    <p:sldId id="611" r:id="rId44"/>
  </p:sldIdLst>
  <p:sldSz cx="9144000" cy="6858000" type="screen4x3"/>
  <p:notesSz cx="7086600" cy="942975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1" autoAdjust="0"/>
    <p:restoredTop sz="75311" autoAdjust="0"/>
  </p:normalViewPr>
  <p:slideViewPr>
    <p:cSldViewPr>
      <p:cViewPr varScale="1">
        <p:scale>
          <a:sx n="30" d="100"/>
          <a:sy n="30" d="100"/>
        </p:scale>
        <p:origin x="-100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296"/>
    </p:cViewPr>
  </p:sorterViewPr>
  <p:notesViewPr>
    <p:cSldViewPr>
      <p:cViewPr varScale="1">
        <p:scale>
          <a:sx n="57" d="100"/>
          <a:sy n="57" d="100"/>
        </p:scale>
        <p:origin x="-2562" y="-102"/>
      </p:cViewPr>
      <p:guideLst>
        <p:guide orient="horz" pos="2970"/>
        <p:guide pos="223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B0AC99-E7EB-4F00-988B-B541C4F298C3}"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9DD670D0-E577-48DB-9E47-5C033158FDE4}">
      <dgm:prSet phldrT="[Text]"/>
      <dgm:spPr/>
      <dgm:t>
        <a:bodyPr/>
        <a:lstStyle/>
        <a:p>
          <a:r>
            <a:rPr lang="en-US" dirty="0" smtClean="0"/>
            <a:t>  Prevention &amp; Resilience</a:t>
          </a:r>
          <a:endParaRPr lang="en-US" dirty="0"/>
        </a:p>
      </dgm:t>
    </dgm:pt>
    <dgm:pt modelId="{25C5F845-68A7-4E50-9DD2-E431C953F710}" type="parTrans" cxnId="{4C616E8E-E96E-4396-92BE-0991941B155E}">
      <dgm:prSet/>
      <dgm:spPr/>
      <dgm:t>
        <a:bodyPr/>
        <a:lstStyle/>
        <a:p>
          <a:endParaRPr lang="en-US"/>
        </a:p>
      </dgm:t>
    </dgm:pt>
    <dgm:pt modelId="{DB030998-20D6-4240-B9B8-86CD84FAA40A}" type="sibTrans" cxnId="{4C616E8E-E96E-4396-92BE-0991941B155E}">
      <dgm:prSet/>
      <dgm:spPr/>
      <dgm:t>
        <a:bodyPr/>
        <a:lstStyle/>
        <a:p>
          <a:endParaRPr lang="en-US"/>
        </a:p>
      </dgm:t>
    </dgm:pt>
    <dgm:pt modelId="{70064283-CE0B-4DC6-8546-30E892859F18}">
      <dgm:prSet phldrT="[Text]"/>
      <dgm:spPr/>
      <dgm:t>
        <a:bodyPr/>
        <a:lstStyle/>
        <a:p>
          <a:r>
            <a:rPr lang="en-US" dirty="0" smtClean="0"/>
            <a:t>Early Identification  &amp; Intervention</a:t>
          </a:r>
          <a:endParaRPr lang="en-US" dirty="0"/>
        </a:p>
      </dgm:t>
    </dgm:pt>
    <dgm:pt modelId="{5BC0522C-6D3E-47A1-A897-94689D1E12B8}" type="parTrans" cxnId="{BC5B6877-75EF-4975-8803-ACBD4950CD12}">
      <dgm:prSet/>
      <dgm:spPr/>
      <dgm:t>
        <a:bodyPr/>
        <a:lstStyle/>
        <a:p>
          <a:endParaRPr lang="en-US"/>
        </a:p>
      </dgm:t>
    </dgm:pt>
    <dgm:pt modelId="{B6063FE0-B626-49BF-82B0-CE7FCBA0047A}" type="sibTrans" cxnId="{BC5B6877-75EF-4975-8803-ACBD4950CD12}">
      <dgm:prSet/>
      <dgm:spPr/>
      <dgm:t>
        <a:bodyPr/>
        <a:lstStyle/>
        <a:p>
          <a:endParaRPr lang="en-US"/>
        </a:p>
      </dgm:t>
    </dgm:pt>
    <dgm:pt modelId="{688F159B-39F6-443C-9F1F-2133D6267329}">
      <dgm:prSet phldrT="[Text]"/>
      <dgm:spPr/>
      <dgm:t>
        <a:bodyPr/>
        <a:lstStyle/>
        <a:p>
          <a:r>
            <a:rPr lang="en-US" dirty="0" smtClean="0"/>
            <a:t> Healing</a:t>
          </a:r>
          <a:endParaRPr lang="en-US" dirty="0"/>
        </a:p>
      </dgm:t>
    </dgm:pt>
    <dgm:pt modelId="{231CD99C-E658-407D-8FEB-4E05CA6F5472}" type="parTrans" cxnId="{95901DF0-ABEC-401E-8251-83A5C745632D}">
      <dgm:prSet/>
      <dgm:spPr/>
      <dgm:t>
        <a:bodyPr/>
        <a:lstStyle/>
        <a:p>
          <a:endParaRPr lang="en-US"/>
        </a:p>
      </dgm:t>
    </dgm:pt>
    <dgm:pt modelId="{5F91BDED-21C0-4B5D-BBCE-3798CC0E41C2}" type="sibTrans" cxnId="{95901DF0-ABEC-401E-8251-83A5C745632D}">
      <dgm:prSet/>
      <dgm:spPr/>
      <dgm:t>
        <a:bodyPr/>
        <a:lstStyle/>
        <a:p>
          <a:endParaRPr lang="en-US"/>
        </a:p>
      </dgm:t>
    </dgm:pt>
    <dgm:pt modelId="{E07342A4-02E5-42FE-B6D3-47A59B800A7D}">
      <dgm:prSet phldrT="[Text]"/>
      <dgm:spPr/>
      <dgm:t>
        <a:bodyPr/>
        <a:lstStyle/>
        <a:p>
          <a:r>
            <a:rPr lang="en-US" dirty="0" smtClean="0"/>
            <a:t>Social Action</a:t>
          </a:r>
          <a:endParaRPr lang="en-US" dirty="0"/>
        </a:p>
      </dgm:t>
    </dgm:pt>
    <dgm:pt modelId="{D1FD93FD-59CA-4323-A840-D4A503BB3FE2}" type="parTrans" cxnId="{932EEB2A-33F0-4A4F-AED5-315EE3A8EE0E}">
      <dgm:prSet/>
      <dgm:spPr/>
      <dgm:t>
        <a:bodyPr/>
        <a:lstStyle/>
        <a:p>
          <a:endParaRPr lang="en-US"/>
        </a:p>
      </dgm:t>
    </dgm:pt>
    <dgm:pt modelId="{D3A5A3AE-C49C-400C-AD34-74F84393F929}" type="sibTrans" cxnId="{932EEB2A-33F0-4A4F-AED5-315EE3A8EE0E}">
      <dgm:prSet/>
      <dgm:spPr/>
      <dgm:t>
        <a:bodyPr/>
        <a:lstStyle/>
        <a:p>
          <a:endParaRPr lang="en-US"/>
        </a:p>
      </dgm:t>
    </dgm:pt>
    <dgm:pt modelId="{2F329535-C65B-49F1-8A7C-B4C8A6EF44D7}">
      <dgm:prSet phldrT="[Text]"/>
      <dgm:spPr/>
      <dgm:t>
        <a:bodyPr/>
        <a:lstStyle/>
        <a:p>
          <a:endParaRPr lang="en-US" dirty="0"/>
        </a:p>
      </dgm:t>
    </dgm:pt>
    <dgm:pt modelId="{66B3C08A-2FA9-438D-8388-E761ABF32E59}" type="parTrans" cxnId="{A1BE337C-B4E7-4C5E-BF0E-65C004591E1E}">
      <dgm:prSet/>
      <dgm:spPr/>
      <dgm:t>
        <a:bodyPr/>
        <a:lstStyle/>
        <a:p>
          <a:endParaRPr lang="en-US"/>
        </a:p>
      </dgm:t>
    </dgm:pt>
    <dgm:pt modelId="{478EB65C-1CD1-40F0-832E-FEF6E98CB4CA}" type="sibTrans" cxnId="{A1BE337C-B4E7-4C5E-BF0E-65C004591E1E}">
      <dgm:prSet/>
      <dgm:spPr/>
      <dgm:t>
        <a:bodyPr/>
        <a:lstStyle/>
        <a:p>
          <a:endParaRPr lang="en-US"/>
        </a:p>
      </dgm:t>
    </dgm:pt>
    <dgm:pt modelId="{88605B89-A8B0-4D84-8309-A81090DF9E3E}" type="pres">
      <dgm:prSet presAssocID="{1CB0AC99-E7EB-4F00-988B-B541C4F298C3}" presName="cycle" presStyleCnt="0">
        <dgm:presLayoutVars>
          <dgm:dir/>
          <dgm:resizeHandles val="exact"/>
        </dgm:presLayoutVars>
      </dgm:prSet>
      <dgm:spPr/>
      <dgm:t>
        <a:bodyPr/>
        <a:lstStyle/>
        <a:p>
          <a:endParaRPr lang="en-US"/>
        </a:p>
      </dgm:t>
    </dgm:pt>
    <dgm:pt modelId="{8F7A5FB2-8999-480A-A8EC-B4A71953BBEF}" type="pres">
      <dgm:prSet presAssocID="{9DD670D0-E577-48DB-9E47-5C033158FDE4}" presName="dummy" presStyleCnt="0"/>
      <dgm:spPr/>
    </dgm:pt>
    <dgm:pt modelId="{4ECBE64C-0197-4784-8CFD-F293E3A9A368}" type="pres">
      <dgm:prSet presAssocID="{9DD670D0-E577-48DB-9E47-5C033158FDE4}" presName="node" presStyleLbl="revTx" presStyleIdx="0" presStyleCnt="5" custScaleX="164970" custScaleY="101350">
        <dgm:presLayoutVars>
          <dgm:bulletEnabled val="1"/>
        </dgm:presLayoutVars>
      </dgm:prSet>
      <dgm:spPr/>
      <dgm:t>
        <a:bodyPr/>
        <a:lstStyle/>
        <a:p>
          <a:endParaRPr lang="en-US"/>
        </a:p>
      </dgm:t>
    </dgm:pt>
    <dgm:pt modelId="{6806FAEB-9061-436E-81E6-6B2348CF414C}" type="pres">
      <dgm:prSet presAssocID="{DB030998-20D6-4240-B9B8-86CD84FAA40A}" presName="sibTrans" presStyleLbl="node1" presStyleIdx="0" presStyleCnt="5"/>
      <dgm:spPr/>
      <dgm:t>
        <a:bodyPr/>
        <a:lstStyle/>
        <a:p>
          <a:endParaRPr lang="en-US"/>
        </a:p>
      </dgm:t>
    </dgm:pt>
    <dgm:pt modelId="{6E821EAC-2FAC-4123-99DA-BAE9A19AFA19}" type="pres">
      <dgm:prSet presAssocID="{70064283-CE0B-4DC6-8546-30E892859F18}" presName="dummy" presStyleCnt="0"/>
      <dgm:spPr/>
    </dgm:pt>
    <dgm:pt modelId="{AF929CFD-4BA9-4069-9994-94595D9A0814}" type="pres">
      <dgm:prSet presAssocID="{70064283-CE0B-4DC6-8546-30E892859F18}" presName="node" presStyleLbl="revTx" presStyleIdx="1" presStyleCnt="5" custScaleX="168377">
        <dgm:presLayoutVars>
          <dgm:bulletEnabled val="1"/>
        </dgm:presLayoutVars>
      </dgm:prSet>
      <dgm:spPr/>
      <dgm:t>
        <a:bodyPr/>
        <a:lstStyle/>
        <a:p>
          <a:endParaRPr lang="en-US"/>
        </a:p>
      </dgm:t>
    </dgm:pt>
    <dgm:pt modelId="{F780E216-FB24-4745-B40E-5AA71900EC54}" type="pres">
      <dgm:prSet presAssocID="{B6063FE0-B626-49BF-82B0-CE7FCBA0047A}" presName="sibTrans" presStyleLbl="node1" presStyleIdx="1" presStyleCnt="5"/>
      <dgm:spPr/>
      <dgm:t>
        <a:bodyPr/>
        <a:lstStyle/>
        <a:p>
          <a:endParaRPr lang="en-US"/>
        </a:p>
      </dgm:t>
    </dgm:pt>
    <dgm:pt modelId="{E33D0DD6-7DA4-4BF6-AB7D-890138C8520D}" type="pres">
      <dgm:prSet presAssocID="{688F159B-39F6-443C-9F1F-2133D6267329}" presName="dummy" presStyleCnt="0"/>
      <dgm:spPr/>
    </dgm:pt>
    <dgm:pt modelId="{866A46E5-38DE-4576-A493-FF7E8BCD188F}" type="pres">
      <dgm:prSet presAssocID="{688F159B-39F6-443C-9F1F-2133D6267329}" presName="node" presStyleLbl="revTx" presStyleIdx="2" presStyleCnt="5">
        <dgm:presLayoutVars>
          <dgm:bulletEnabled val="1"/>
        </dgm:presLayoutVars>
      </dgm:prSet>
      <dgm:spPr/>
      <dgm:t>
        <a:bodyPr/>
        <a:lstStyle/>
        <a:p>
          <a:endParaRPr lang="en-US"/>
        </a:p>
      </dgm:t>
    </dgm:pt>
    <dgm:pt modelId="{1047347A-5CCB-4453-B4D7-E5C4B52CDB60}" type="pres">
      <dgm:prSet presAssocID="{5F91BDED-21C0-4B5D-BBCE-3798CC0E41C2}" presName="sibTrans" presStyleLbl="node1" presStyleIdx="2" presStyleCnt="5"/>
      <dgm:spPr/>
      <dgm:t>
        <a:bodyPr/>
        <a:lstStyle/>
        <a:p>
          <a:endParaRPr lang="en-US"/>
        </a:p>
      </dgm:t>
    </dgm:pt>
    <dgm:pt modelId="{4FCA80ED-E3E4-4A61-8454-1BCD79E33C2D}" type="pres">
      <dgm:prSet presAssocID="{E07342A4-02E5-42FE-B6D3-47A59B800A7D}" presName="dummy" presStyleCnt="0"/>
      <dgm:spPr/>
    </dgm:pt>
    <dgm:pt modelId="{8B9C2A06-FAC3-4A30-80CA-702B8057E269}" type="pres">
      <dgm:prSet presAssocID="{E07342A4-02E5-42FE-B6D3-47A59B800A7D}" presName="node" presStyleLbl="revTx" presStyleIdx="3" presStyleCnt="5">
        <dgm:presLayoutVars>
          <dgm:bulletEnabled val="1"/>
        </dgm:presLayoutVars>
      </dgm:prSet>
      <dgm:spPr/>
      <dgm:t>
        <a:bodyPr/>
        <a:lstStyle/>
        <a:p>
          <a:endParaRPr lang="en-US"/>
        </a:p>
      </dgm:t>
    </dgm:pt>
    <dgm:pt modelId="{336D8AC0-7AA4-4710-B6D3-733F9942124A}" type="pres">
      <dgm:prSet presAssocID="{D3A5A3AE-C49C-400C-AD34-74F84393F929}" presName="sibTrans" presStyleLbl="node1" presStyleIdx="3" presStyleCnt="5"/>
      <dgm:spPr/>
      <dgm:t>
        <a:bodyPr/>
        <a:lstStyle/>
        <a:p>
          <a:endParaRPr lang="en-US"/>
        </a:p>
      </dgm:t>
    </dgm:pt>
    <dgm:pt modelId="{8FF57684-DB6A-4F7A-A2D2-6CC3E633D92C}" type="pres">
      <dgm:prSet presAssocID="{2F329535-C65B-49F1-8A7C-B4C8A6EF44D7}" presName="dummy" presStyleCnt="0"/>
      <dgm:spPr/>
    </dgm:pt>
    <dgm:pt modelId="{6999144C-1FFF-40BB-B9E1-5406D7F8F40F}" type="pres">
      <dgm:prSet presAssocID="{2F329535-C65B-49F1-8A7C-B4C8A6EF44D7}" presName="node" presStyleLbl="revTx" presStyleIdx="4" presStyleCnt="5">
        <dgm:presLayoutVars>
          <dgm:bulletEnabled val="1"/>
        </dgm:presLayoutVars>
      </dgm:prSet>
      <dgm:spPr/>
      <dgm:t>
        <a:bodyPr/>
        <a:lstStyle/>
        <a:p>
          <a:endParaRPr lang="en-US"/>
        </a:p>
      </dgm:t>
    </dgm:pt>
    <dgm:pt modelId="{2B7718B0-0A4C-408C-A924-969DE757F2C9}" type="pres">
      <dgm:prSet presAssocID="{478EB65C-1CD1-40F0-832E-FEF6E98CB4CA}" presName="sibTrans" presStyleLbl="node1" presStyleIdx="4" presStyleCnt="5"/>
      <dgm:spPr/>
      <dgm:t>
        <a:bodyPr/>
        <a:lstStyle/>
        <a:p>
          <a:endParaRPr lang="en-US"/>
        </a:p>
      </dgm:t>
    </dgm:pt>
  </dgm:ptLst>
  <dgm:cxnLst>
    <dgm:cxn modelId="{115BBFC7-170F-467B-B342-D83F86819B96}" type="presOf" srcId="{70064283-CE0B-4DC6-8546-30E892859F18}" destId="{AF929CFD-4BA9-4069-9994-94595D9A0814}" srcOrd="0" destOrd="0" presId="urn:microsoft.com/office/officeart/2005/8/layout/cycle1"/>
    <dgm:cxn modelId="{ED01894E-1202-455A-B1F0-E10DDAA472A9}" type="presOf" srcId="{9DD670D0-E577-48DB-9E47-5C033158FDE4}" destId="{4ECBE64C-0197-4784-8CFD-F293E3A9A368}" srcOrd="0" destOrd="0" presId="urn:microsoft.com/office/officeart/2005/8/layout/cycle1"/>
    <dgm:cxn modelId="{A467C3E2-BD76-4A05-88C0-02B1265DD8CC}" type="presOf" srcId="{B6063FE0-B626-49BF-82B0-CE7FCBA0047A}" destId="{F780E216-FB24-4745-B40E-5AA71900EC54}" srcOrd="0" destOrd="0" presId="urn:microsoft.com/office/officeart/2005/8/layout/cycle1"/>
    <dgm:cxn modelId="{95901DF0-ABEC-401E-8251-83A5C745632D}" srcId="{1CB0AC99-E7EB-4F00-988B-B541C4F298C3}" destId="{688F159B-39F6-443C-9F1F-2133D6267329}" srcOrd="2" destOrd="0" parTransId="{231CD99C-E658-407D-8FEB-4E05CA6F5472}" sibTransId="{5F91BDED-21C0-4B5D-BBCE-3798CC0E41C2}"/>
    <dgm:cxn modelId="{2F846C96-30E8-48EE-A8B5-F913D805FD36}" type="presOf" srcId="{D3A5A3AE-C49C-400C-AD34-74F84393F929}" destId="{336D8AC0-7AA4-4710-B6D3-733F9942124A}" srcOrd="0" destOrd="0" presId="urn:microsoft.com/office/officeart/2005/8/layout/cycle1"/>
    <dgm:cxn modelId="{4C616E8E-E96E-4396-92BE-0991941B155E}" srcId="{1CB0AC99-E7EB-4F00-988B-B541C4F298C3}" destId="{9DD670D0-E577-48DB-9E47-5C033158FDE4}" srcOrd="0" destOrd="0" parTransId="{25C5F845-68A7-4E50-9DD2-E431C953F710}" sibTransId="{DB030998-20D6-4240-B9B8-86CD84FAA40A}"/>
    <dgm:cxn modelId="{489EBDF6-3D49-44E1-BDAF-733ECC2D692F}" type="presOf" srcId="{478EB65C-1CD1-40F0-832E-FEF6E98CB4CA}" destId="{2B7718B0-0A4C-408C-A924-969DE757F2C9}" srcOrd="0" destOrd="0" presId="urn:microsoft.com/office/officeart/2005/8/layout/cycle1"/>
    <dgm:cxn modelId="{BC5B6877-75EF-4975-8803-ACBD4950CD12}" srcId="{1CB0AC99-E7EB-4F00-988B-B541C4F298C3}" destId="{70064283-CE0B-4DC6-8546-30E892859F18}" srcOrd="1" destOrd="0" parTransId="{5BC0522C-6D3E-47A1-A897-94689D1E12B8}" sibTransId="{B6063FE0-B626-49BF-82B0-CE7FCBA0047A}"/>
    <dgm:cxn modelId="{D87EDFE6-3A14-44F2-B565-CC3B46B03F93}" type="presOf" srcId="{1CB0AC99-E7EB-4F00-988B-B541C4F298C3}" destId="{88605B89-A8B0-4D84-8309-A81090DF9E3E}" srcOrd="0" destOrd="0" presId="urn:microsoft.com/office/officeart/2005/8/layout/cycle1"/>
    <dgm:cxn modelId="{8D04DB3C-C28C-4570-8ED7-96B3D28B7356}" type="presOf" srcId="{E07342A4-02E5-42FE-B6D3-47A59B800A7D}" destId="{8B9C2A06-FAC3-4A30-80CA-702B8057E269}" srcOrd="0" destOrd="0" presId="urn:microsoft.com/office/officeart/2005/8/layout/cycle1"/>
    <dgm:cxn modelId="{DAC8EB8F-EEBC-4546-9CA1-A34A3F396D08}" type="presOf" srcId="{5F91BDED-21C0-4B5D-BBCE-3798CC0E41C2}" destId="{1047347A-5CCB-4453-B4D7-E5C4B52CDB60}" srcOrd="0" destOrd="0" presId="urn:microsoft.com/office/officeart/2005/8/layout/cycle1"/>
    <dgm:cxn modelId="{A1BE337C-B4E7-4C5E-BF0E-65C004591E1E}" srcId="{1CB0AC99-E7EB-4F00-988B-B541C4F298C3}" destId="{2F329535-C65B-49F1-8A7C-B4C8A6EF44D7}" srcOrd="4" destOrd="0" parTransId="{66B3C08A-2FA9-438D-8388-E761ABF32E59}" sibTransId="{478EB65C-1CD1-40F0-832E-FEF6E98CB4CA}"/>
    <dgm:cxn modelId="{20B295C3-2E9E-484D-948C-A180EFE995CE}" type="presOf" srcId="{DB030998-20D6-4240-B9B8-86CD84FAA40A}" destId="{6806FAEB-9061-436E-81E6-6B2348CF414C}" srcOrd="0" destOrd="0" presId="urn:microsoft.com/office/officeart/2005/8/layout/cycle1"/>
    <dgm:cxn modelId="{F2BDAB98-EA14-46F3-BF35-8F5D922C1794}" type="presOf" srcId="{688F159B-39F6-443C-9F1F-2133D6267329}" destId="{866A46E5-38DE-4576-A493-FF7E8BCD188F}" srcOrd="0" destOrd="0" presId="urn:microsoft.com/office/officeart/2005/8/layout/cycle1"/>
    <dgm:cxn modelId="{932EEB2A-33F0-4A4F-AED5-315EE3A8EE0E}" srcId="{1CB0AC99-E7EB-4F00-988B-B541C4F298C3}" destId="{E07342A4-02E5-42FE-B6D3-47A59B800A7D}" srcOrd="3" destOrd="0" parTransId="{D1FD93FD-59CA-4323-A840-D4A503BB3FE2}" sibTransId="{D3A5A3AE-C49C-400C-AD34-74F84393F929}"/>
    <dgm:cxn modelId="{476FC8EB-ECFE-444F-9D68-9FB4DFAB76DD}" type="presOf" srcId="{2F329535-C65B-49F1-8A7C-B4C8A6EF44D7}" destId="{6999144C-1FFF-40BB-B9E1-5406D7F8F40F}" srcOrd="0" destOrd="0" presId="urn:microsoft.com/office/officeart/2005/8/layout/cycle1"/>
    <dgm:cxn modelId="{D57945C6-3E40-45B2-9C69-E5CBF990F9D0}" type="presParOf" srcId="{88605B89-A8B0-4D84-8309-A81090DF9E3E}" destId="{8F7A5FB2-8999-480A-A8EC-B4A71953BBEF}" srcOrd="0" destOrd="0" presId="urn:microsoft.com/office/officeart/2005/8/layout/cycle1"/>
    <dgm:cxn modelId="{37FEA324-DB17-4572-9C58-EEC1BDD90408}" type="presParOf" srcId="{88605B89-A8B0-4D84-8309-A81090DF9E3E}" destId="{4ECBE64C-0197-4784-8CFD-F293E3A9A368}" srcOrd="1" destOrd="0" presId="urn:microsoft.com/office/officeart/2005/8/layout/cycle1"/>
    <dgm:cxn modelId="{8830CCE2-B225-4D1F-8437-AAB93D380B87}" type="presParOf" srcId="{88605B89-A8B0-4D84-8309-A81090DF9E3E}" destId="{6806FAEB-9061-436E-81E6-6B2348CF414C}" srcOrd="2" destOrd="0" presId="urn:microsoft.com/office/officeart/2005/8/layout/cycle1"/>
    <dgm:cxn modelId="{EE9F9229-D742-419B-9C7C-2202070E0310}" type="presParOf" srcId="{88605B89-A8B0-4D84-8309-A81090DF9E3E}" destId="{6E821EAC-2FAC-4123-99DA-BAE9A19AFA19}" srcOrd="3" destOrd="0" presId="urn:microsoft.com/office/officeart/2005/8/layout/cycle1"/>
    <dgm:cxn modelId="{601A9FA4-4067-46D2-8FBD-D049DA1373DE}" type="presParOf" srcId="{88605B89-A8B0-4D84-8309-A81090DF9E3E}" destId="{AF929CFD-4BA9-4069-9994-94595D9A0814}" srcOrd="4" destOrd="0" presId="urn:microsoft.com/office/officeart/2005/8/layout/cycle1"/>
    <dgm:cxn modelId="{89C73206-949A-4F1E-A3EC-C95E7220967B}" type="presParOf" srcId="{88605B89-A8B0-4D84-8309-A81090DF9E3E}" destId="{F780E216-FB24-4745-B40E-5AA71900EC54}" srcOrd="5" destOrd="0" presId="urn:microsoft.com/office/officeart/2005/8/layout/cycle1"/>
    <dgm:cxn modelId="{831615ED-2831-4E20-9A46-B193A23BF7BC}" type="presParOf" srcId="{88605B89-A8B0-4D84-8309-A81090DF9E3E}" destId="{E33D0DD6-7DA4-4BF6-AB7D-890138C8520D}" srcOrd="6" destOrd="0" presId="urn:microsoft.com/office/officeart/2005/8/layout/cycle1"/>
    <dgm:cxn modelId="{B7147222-691B-474F-9CC2-EEE70027E541}" type="presParOf" srcId="{88605B89-A8B0-4D84-8309-A81090DF9E3E}" destId="{866A46E5-38DE-4576-A493-FF7E8BCD188F}" srcOrd="7" destOrd="0" presId="urn:microsoft.com/office/officeart/2005/8/layout/cycle1"/>
    <dgm:cxn modelId="{B7860EF6-9900-482A-95DD-C997210D3BF2}" type="presParOf" srcId="{88605B89-A8B0-4D84-8309-A81090DF9E3E}" destId="{1047347A-5CCB-4453-B4D7-E5C4B52CDB60}" srcOrd="8" destOrd="0" presId="urn:microsoft.com/office/officeart/2005/8/layout/cycle1"/>
    <dgm:cxn modelId="{375EFD44-5107-4DC9-A949-5C5A199CF1FE}" type="presParOf" srcId="{88605B89-A8B0-4D84-8309-A81090DF9E3E}" destId="{4FCA80ED-E3E4-4A61-8454-1BCD79E33C2D}" srcOrd="9" destOrd="0" presId="urn:microsoft.com/office/officeart/2005/8/layout/cycle1"/>
    <dgm:cxn modelId="{8E135C34-E00E-410C-96E0-0C0EC293D53A}" type="presParOf" srcId="{88605B89-A8B0-4D84-8309-A81090DF9E3E}" destId="{8B9C2A06-FAC3-4A30-80CA-702B8057E269}" srcOrd="10" destOrd="0" presId="urn:microsoft.com/office/officeart/2005/8/layout/cycle1"/>
    <dgm:cxn modelId="{4850DA86-ACFA-4658-8060-5BDEA10D7386}" type="presParOf" srcId="{88605B89-A8B0-4D84-8309-A81090DF9E3E}" destId="{336D8AC0-7AA4-4710-B6D3-733F9942124A}" srcOrd="11" destOrd="0" presId="urn:microsoft.com/office/officeart/2005/8/layout/cycle1"/>
    <dgm:cxn modelId="{EAC014DE-55D7-404E-AF40-529E8E3D1D82}" type="presParOf" srcId="{88605B89-A8B0-4D84-8309-A81090DF9E3E}" destId="{8FF57684-DB6A-4F7A-A2D2-6CC3E633D92C}" srcOrd="12" destOrd="0" presId="urn:microsoft.com/office/officeart/2005/8/layout/cycle1"/>
    <dgm:cxn modelId="{27D9D8E2-A6DF-442F-A87C-5C437348B4A2}" type="presParOf" srcId="{88605B89-A8B0-4D84-8309-A81090DF9E3E}" destId="{6999144C-1FFF-40BB-B9E1-5406D7F8F40F}" srcOrd="13" destOrd="0" presId="urn:microsoft.com/office/officeart/2005/8/layout/cycle1"/>
    <dgm:cxn modelId="{BA72A426-5AC3-46E1-B478-C28F7D8A8B03}" type="presParOf" srcId="{88605B89-A8B0-4D84-8309-A81090DF9E3E}" destId="{2B7718B0-0A4C-408C-A924-969DE757F2C9}" srcOrd="14"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ECBE64C-0197-4784-8CFD-F293E3A9A368}">
      <dsp:nvSpPr>
        <dsp:cNvPr id="0" name=""/>
        <dsp:cNvSpPr/>
      </dsp:nvSpPr>
      <dsp:spPr>
        <a:xfrm>
          <a:off x="3975852" y="29064"/>
          <a:ext cx="2210616" cy="13581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  Prevention &amp; Resilience</a:t>
          </a:r>
          <a:endParaRPr lang="en-US" sz="2700" kern="1200" dirty="0"/>
        </a:p>
      </dsp:txBody>
      <dsp:txXfrm>
        <a:off x="3975852" y="29064"/>
        <a:ext cx="2210616" cy="1358101"/>
      </dsp:txXfrm>
    </dsp:sp>
    <dsp:sp modelId="{6806FAEB-9061-436E-81E6-6B2348CF414C}">
      <dsp:nvSpPr>
        <dsp:cNvPr id="0" name=""/>
        <dsp:cNvSpPr/>
      </dsp:nvSpPr>
      <dsp:spPr>
        <a:xfrm>
          <a:off x="1260119" y="-517"/>
          <a:ext cx="5022631" cy="5022631"/>
        </a:xfrm>
        <a:prstGeom prst="circularArrow">
          <a:avLst>
            <a:gd name="adj1" fmla="val 5202"/>
            <a:gd name="adj2" fmla="val 336083"/>
            <a:gd name="adj3" fmla="val 21292548"/>
            <a:gd name="adj4" fmla="val 19783029"/>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929CFD-4BA9-4069-9994-94595D9A0814}">
      <dsp:nvSpPr>
        <dsp:cNvPr id="0" name=""/>
        <dsp:cNvSpPr/>
      </dsp:nvSpPr>
      <dsp:spPr>
        <a:xfrm>
          <a:off x="4762480" y="2529356"/>
          <a:ext cx="2256270" cy="1340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Early Identification  &amp; Intervention</a:t>
          </a:r>
          <a:endParaRPr lang="en-US" sz="2700" kern="1200" dirty="0"/>
        </a:p>
      </dsp:txBody>
      <dsp:txXfrm>
        <a:off x="4762480" y="2529356"/>
        <a:ext cx="2256270" cy="1340011"/>
      </dsp:txXfrm>
    </dsp:sp>
    <dsp:sp modelId="{F780E216-FB24-4745-B40E-5AA71900EC54}">
      <dsp:nvSpPr>
        <dsp:cNvPr id="0" name=""/>
        <dsp:cNvSpPr/>
      </dsp:nvSpPr>
      <dsp:spPr>
        <a:xfrm>
          <a:off x="1260119" y="-517"/>
          <a:ext cx="5022631" cy="5022631"/>
        </a:xfrm>
        <a:prstGeom prst="circularArrow">
          <a:avLst>
            <a:gd name="adj1" fmla="val 5202"/>
            <a:gd name="adj2" fmla="val 336083"/>
            <a:gd name="adj3" fmla="val 4013979"/>
            <a:gd name="adj4" fmla="val 2254092"/>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A46E5-38DE-4576-A493-FF7E8BCD188F}">
      <dsp:nvSpPr>
        <dsp:cNvPr id="0" name=""/>
        <dsp:cNvSpPr/>
      </dsp:nvSpPr>
      <dsp:spPr>
        <a:xfrm>
          <a:off x="3101429" y="4069031"/>
          <a:ext cx="1340011" cy="1340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 Healing</a:t>
          </a:r>
          <a:endParaRPr lang="en-US" sz="2700" kern="1200" dirty="0"/>
        </a:p>
      </dsp:txBody>
      <dsp:txXfrm>
        <a:off x="3101429" y="4069031"/>
        <a:ext cx="1340011" cy="1340011"/>
      </dsp:txXfrm>
    </dsp:sp>
    <dsp:sp modelId="{1047347A-5CCB-4453-B4D7-E5C4B52CDB60}">
      <dsp:nvSpPr>
        <dsp:cNvPr id="0" name=""/>
        <dsp:cNvSpPr/>
      </dsp:nvSpPr>
      <dsp:spPr>
        <a:xfrm>
          <a:off x="1260119" y="-517"/>
          <a:ext cx="5022631" cy="5022631"/>
        </a:xfrm>
        <a:prstGeom prst="circularArrow">
          <a:avLst>
            <a:gd name="adj1" fmla="val 5202"/>
            <a:gd name="adj2" fmla="val 336083"/>
            <a:gd name="adj3" fmla="val 8209824"/>
            <a:gd name="adj4" fmla="val 6449937"/>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9C2A06-FAC3-4A30-80CA-702B8057E269}">
      <dsp:nvSpPr>
        <dsp:cNvPr id="0" name=""/>
        <dsp:cNvSpPr/>
      </dsp:nvSpPr>
      <dsp:spPr>
        <a:xfrm>
          <a:off x="982248" y="2529356"/>
          <a:ext cx="1340011" cy="1340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US" sz="2700" kern="1200" dirty="0" smtClean="0"/>
            <a:t>Social Action</a:t>
          </a:r>
          <a:endParaRPr lang="en-US" sz="2700" kern="1200" dirty="0"/>
        </a:p>
      </dsp:txBody>
      <dsp:txXfrm>
        <a:off x="982248" y="2529356"/>
        <a:ext cx="1340011" cy="1340011"/>
      </dsp:txXfrm>
    </dsp:sp>
    <dsp:sp modelId="{336D8AC0-7AA4-4710-B6D3-733F9942124A}">
      <dsp:nvSpPr>
        <dsp:cNvPr id="0" name=""/>
        <dsp:cNvSpPr/>
      </dsp:nvSpPr>
      <dsp:spPr>
        <a:xfrm>
          <a:off x="1260119" y="-517"/>
          <a:ext cx="5022631" cy="5022631"/>
        </a:xfrm>
        <a:prstGeom prst="circularArrow">
          <a:avLst>
            <a:gd name="adj1" fmla="val 5202"/>
            <a:gd name="adj2" fmla="val 336083"/>
            <a:gd name="adj3" fmla="val 12297070"/>
            <a:gd name="adj4" fmla="val 10771368"/>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99144C-1FFF-40BB-B9E1-5406D7F8F40F}">
      <dsp:nvSpPr>
        <dsp:cNvPr id="0" name=""/>
        <dsp:cNvSpPr/>
      </dsp:nvSpPr>
      <dsp:spPr>
        <a:xfrm>
          <a:off x="1791703" y="38109"/>
          <a:ext cx="1340011" cy="13400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endParaRPr lang="en-US" sz="2700" kern="1200" dirty="0"/>
        </a:p>
      </dsp:txBody>
      <dsp:txXfrm>
        <a:off x="1791703" y="38109"/>
        <a:ext cx="1340011" cy="1340011"/>
      </dsp:txXfrm>
    </dsp:sp>
    <dsp:sp modelId="{2B7718B0-0A4C-408C-A924-969DE757F2C9}">
      <dsp:nvSpPr>
        <dsp:cNvPr id="0" name=""/>
        <dsp:cNvSpPr/>
      </dsp:nvSpPr>
      <dsp:spPr>
        <a:xfrm>
          <a:off x="1260119" y="-517"/>
          <a:ext cx="5022631" cy="5022631"/>
        </a:xfrm>
        <a:prstGeom prst="circularArrow">
          <a:avLst>
            <a:gd name="adj1" fmla="val 5202"/>
            <a:gd name="adj2" fmla="val 336083"/>
            <a:gd name="adj3" fmla="val 16179738"/>
            <a:gd name="adj4" fmla="val 15198946"/>
            <a:gd name="adj5" fmla="val 60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defTabSz="942975">
              <a:defRPr sz="1200">
                <a:latin typeface="Arial" pitchFamily="34" charset="0"/>
                <a:cs typeface="+mn-cs"/>
              </a:defRPr>
            </a:lvl1pPr>
          </a:lstStyle>
          <a:p>
            <a:pPr>
              <a:defRPr/>
            </a:pPr>
            <a:endParaRPr lang="en-US"/>
          </a:p>
        </p:txBody>
      </p:sp>
      <p:sp>
        <p:nvSpPr>
          <p:cNvPr id="202755" name="Rectangle 3"/>
          <p:cNvSpPr>
            <a:spLocks noGrp="1" noChangeArrowheads="1"/>
          </p:cNvSpPr>
          <p:nvPr>
            <p:ph type="dt" sz="quarter" idx="1"/>
          </p:nvPr>
        </p:nvSpPr>
        <p:spPr bwMode="auto">
          <a:xfrm>
            <a:off x="4016375"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a:defRPr sz="1200">
                <a:latin typeface="Arial" pitchFamily="34" charset="0"/>
                <a:cs typeface="+mn-cs"/>
              </a:defRPr>
            </a:lvl1pPr>
          </a:lstStyle>
          <a:p>
            <a:pPr>
              <a:defRPr/>
            </a:pPr>
            <a:endParaRPr lang="en-US"/>
          </a:p>
        </p:txBody>
      </p:sp>
      <p:sp>
        <p:nvSpPr>
          <p:cNvPr id="202756" name="Rectangle 4"/>
          <p:cNvSpPr>
            <a:spLocks noGrp="1" noChangeArrowheads="1"/>
          </p:cNvSpPr>
          <p:nvPr>
            <p:ph type="ftr" sz="quarter" idx="2"/>
          </p:nvPr>
        </p:nvSpPr>
        <p:spPr bwMode="auto">
          <a:xfrm>
            <a:off x="0" y="8958263"/>
            <a:ext cx="3070225" cy="471487"/>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defTabSz="942975">
              <a:defRPr sz="1200">
                <a:latin typeface="Arial" pitchFamily="34" charset="0"/>
                <a:cs typeface="+mn-cs"/>
              </a:defRPr>
            </a:lvl1pPr>
          </a:lstStyle>
          <a:p>
            <a:pPr>
              <a:defRPr/>
            </a:pPr>
            <a:endParaRPr lang="en-US"/>
          </a:p>
        </p:txBody>
      </p:sp>
      <p:sp>
        <p:nvSpPr>
          <p:cNvPr id="202757" name="Rectangle 5"/>
          <p:cNvSpPr>
            <a:spLocks noGrp="1" noChangeArrowheads="1"/>
          </p:cNvSpPr>
          <p:nvPr>
            <p:ph type="sldNum" sz="quarter" idx="3"/>
          </p:nvPr>
        </p:nvSpPr>
        <p:spPr bwMode="auto">
          <a:xfrm>
            <a:off x="4016375" y="8958263"/>
            <a:ext cx="3070225" cy="471487"/>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a:defRPr sz="1200">
                <a:latin typeface="Arial" pitchFamily="34" charset="0"/>
                <a:cs typeface="+mn-cs"/>
              </a:defRPr>
            </a:lvl1pPr>
          </a:lstStyle>
          <a:p>
            <a:pPr>
              <a:defRPr/>
            </a:pPr>
            <a:fld id="{3508150F-45A8-478D-B0D9-C388261D77B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defTabSz="942975">
              <a:defRPr sz="1200">
                <a:latin typeface="Arial" pitchFamily="34" charset="0"/>
                <a:cs typeface="+mn-cs"/>
              </a:defRPr>
            </a:lvl1pPr>
          </a:lstStyle>
          <a:p>
            <a:pPr>
              <a:defRPr/>
            </a:pPr>
            <a:endParaRPr lang="en-US"/>
          </a:p>
        </p:txBody>
      </p:sp>
      <p:sp>
        <p:nvSpPr>
          <p:cNvPr id="70659" name="Rectangle 3"/>
          <p:cNvSpPr>
            <a:spLocks noGrp="1" noChangeArrowheads="1"/>
          </p:cNvSpPr>
          <p:nvPr>
            <p:ph type="dt" idx="1"/>
          </p:nvPr>
        </p:nvSpPr>
        <p:spPr bwMode="auto">
          <a:xfrm>
            <a:off x="4016375" y="0"/>
            <a:ext cx="3070225" cy="4714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lvl1pPr algn="r" defTabSz="942975">
              <a:defRPr sz="1200">
                <a:latin typeface="Arial" pitchFamily="34" charset="0"/>
                <a:cs typeface="+mn-cs"/>
              </a:defRPr>
            </a:lvl1pPr>
          </a:lstStyle>
          <a:p>
            <a:pPr>
              <a:defRPr/>
            </a:pPr>
            <a:endParaRPr lang="en-US"/>
          </a:p>
        </p:txBody>
      </p:sp>
      <p:sp>
        <p:nvSpPr>
          <p:cNvPr id="30724" name="Rectangle 4"/>
          <p:cNvSpPr>
            <a:spLocks noGrp="1" noRot="1" noChangeAspect="1" noChangeArrowheads="1" noTextEdit="1"/>
          </p:cNvSpPr>
          <p:nvPr>
            <p:ph type="sldImg" idx="2"/>
          </p:nvPr>
        </p:nvSpPr>
        <p:spPr bwMode="auto">
          <a:xfrm>
            <a:off x="1187450" y="708025"/>
            <a:ext cx="4713288" cy="3535363"/>
          </a:xfrm>
          <a:prstGeom prst="rect">
            <a:avLst/>
          </a:prstGeom>
          <a:noFill/>
          <a:ln w="9525">
            <a:solidFill>
              <a:srgbClr val="000000"/>
            </a:solidFill>
            <a:miter lim="800000"/>
            <a:headEnd/>
            <a:tailEnd/>
          </a:ln>
        </p:spPr>
      </p:sp>
      <p:sp>
        <p:nvSpPr>
          <p:cNvPr id="70661" name="Rectangle 5"/>
          <p:cNvSpPr>
            <a:spLocks noGrp="1" noChangeArrowheads="1"/>
          </p:cNvSpPr>
          <p:nvPr>
            <p:ph type="body" sz="quarter" idx="3"/>
          </p:nvPr>
        </p:nvSpPr>
        <p:spPr bwMode="auto">
          <a:xfrm>
            <a:off x="944563" y="4479925"/>
            <a:ext cx="5197475" cy="4243388"/>
          </a:xfrm>
          <a:prstGeom prst="rect">
            <a:avLst/>
          </a:prstGeom>
          <a:noFill/>
          <a:ln w="9525">
            <a:noFill/>
            <a:miter lim="800000"/>
            <a:headEnd/>
            <a:tailEnd/>
          </a:ln>
          <a:effectLst/>
        </p:spPr>
        <p:txBody>
          <a:bodyPr vert="horz" wrap="square" lIns="94375" tIns="47188" rIns="94375" bIns="4718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0662" name="Rectangle 6"/>
          <p:cNvSpPr>
            <a:spLocks noGrp="1" noChangeArrowheads="1"/>
          </p:cNvSpPr>
          <p:nvPr>
            <p:ph type="ftr" sz="quarter" idx="4"/>
          </p:nvPr>
        </p:nvSpPr>
        <p:spPr bwMode="auto">
          <a:xfrm>
            <a:off x="0" y="8958263"/>
            <a:ext cx="3070225" cy="471487"/>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defTabSz="942975">
              <a:defRPr sz="1200">
                <a:latin typeface="Arial" pitchFamily="34" charset="0"/>
                <a:cs typeface="+mn-cs"/>
              </a:defRPr>
            </a:lvl1pPr>
          </a:lstStyle>
          <a:p>
            <a:pPr>
              <a:defRPr/>
            </a:pPr>
            <a:endParaRPr lang="en-US"/>
          </a:p>
        </p:txBody>
      </p:sp>
      <p:sp>
        <p:nvSpPr>
          <p:cNvPr id="70663" name="Rectangle 7"/>
          <p:cNvSpPr>
            <a:spLocks noGrp="1" noChangeArrowheads="1"/>
          </p:cNvSpPr>
          <p:nvPr>
            <p:ph type="sldNum" sz="quarter" idx="5"/>
          </p:nvPr>
        </p:nvSpPr>
        <p:spPr bwMode="auto">
          <a:xfrm>
            <a:off x="4016375" y="8958263"/>
            <a:ext cx="3070225" cy="471487"/>
          </a:xfrm>
          <a:prstGeom prst="rect">
            <a:avLst/>
          </a:prstGeom>
          <a:noFill/>
          <a:ln w="9525">
            <a:noFill/>
            <a:miter lim="800000"/>
            <a:headEnd/>
            <a:tailEnd/>
          </a:ln>
          <a:effectLst/>
        </p:spPr>
        <p:txBody>
          <a:bodyPr vert="horz" wrap="square" lIns="94375" tIns="47188" rIns="94375" bIns="47188" numCol="1" anchor="b" anchorCtr="0" compatLnSpc="1">
            <a:prstTxWarp prst="textNoShape">
              <a:avLst/>
            </a:prstTxWarp>
          </a:bodyPr>
          <a:lstStyle>
            <a:lvl1pPr algn="r" defTabSz="942975">
              <a:defRPr sz="1200">
                <a:latin typeface="Arial" pitchFamily="34" charset="0"/>
                <a:cs typeface="+mn-cs"/>
              </a:defRPr>
            </a:lvl1pPr>
          </a:lstStyle>
          <a:p>
            <a:pPr>
              <a:defRPr/>
            </a:pPr>
            <a:fld id="{0ED13E29-5B37-497E-8082-ECDEF42B29B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p:txBody>
          <a:bodyPr/>
          <a:lstStyle/>
          <a:p>
            <a:pPr>
              <a:defRPr/>
            </a:pPr>
            <a:fld id="{8C52E144-FE7A-4647-B187-0C43788E77DF}" type="slidenum">
              <a:rPr lang="en-US" smtClean="0"/>
              <a:pPr>
                <a:defRPr/>
              </a:pPr>
              <a:t>1</a:t>
            </a:fld>
            <a:endParaRPr lang="en-US"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p:spPr>
        <p:txBody>
          <a:bodyPr/>
          <a:lstStyle/>
          <a:p>
            <a:r>
              <a:rPr lang="en-US" dirty="0" smtClean="0">
                <a:latin typeface="Arial" charset="0"/>
              </a:rPr>
              <a:t>Violence and trauma occurs in a context - The environment is therefore an </a:t>
            </a:r>
            <a:r>
              <a:rPr lang="en-US" i="1" dirty="0" smtClean="0">
                <a:latin typeface="Arial" charset="0"/>
              </a:rPr>
              <a:t>essential</a:t>
            </a:r>
            <a:r>
              <a:rPr lang="en-US" dirty="0" smtClean="0">
                <a:latin typeface="Arial" charset="0"/>
              </a:rPr>
              <a:t> element in healing.  If the environment in which services are delivered doesn’t support healing – or worse, if it retriggers the original trauma in any way – then it doesn’t matter how good the services are, they may fail because the person is too overwhelmed by their trauma to benefit.</a:t>
            </a:r>
          </a:p>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19494EC3-2B7F-44AC-AEE7-2939FA82CAEC}"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Thinking about trauma as a public health problem rather than a clinical treatment issue suggests that we need to tackle the issue in a comprehensive manner.  Let’s step back and look at the development of public health as a model.  </a:t>
            </a:r>
            <a:r>
              <a:rPr lang="en-US" dirty="0" smtClean="0"/>
              <a:t>In the middle of the 19</a:t>
            </a:r>
            <a:r>
              <a:rPr lang="en-US" baseline="30000" dirty="0" smtClean="0"/>
              <a:t>th</a:t>
            </a:r>
            <a:r>
              <a:rPr lang="en-US" dirty="0" smtClean="0"/>
              <a:t> century,</a:t>
            </a:r>
            <a:r>
              <a:rPr lang="en-US" baseline="0" dirty="0" smtClean="0"/>
              <a:t> during the industrial revolution, living conditions were extremely unsanitary and epidemics like cholera killed millions every year.  The average male industrial worker during this period lived only to the age of 15 years.  But by the middle of the next century, things were completely different.  Most contagious diseases were under control, we had seen the greatest reduction in mortality in history, and basic public health measures – clean water, safe food, etc – were taken for granted in the developed countries – and were seen as critical goals for the developing world.</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had made the difference?  There were three things.  First, we had figured out what was causing the problem – we had discovered the germ theory.  Remember the famous example during the cholera epidemic in London when John Snow, suspecting that the water supply had something to do with it, removed the pump handle and ended the epidemic.  That was followed by Pasteur’s general theory that germs caused disease, and scientist like Robert Koch discovered the specific  causal agents.  New techniques were discovered to ensure good public </a:t>
            </a:r>
            <a:r>
              <a:rPr lang="en-US" baseline="0" dirty="0" err="1" smtClean="0"/>
              <a:t>hygeine</a:t>
            </a:r>
            <a:r>
              <a:rPr lang="en-US" baseline="0" dirty="0" smtClean="0"/>
              <a:t>, procedures like vaccination to prevent the spread of disease and increase people’s immunity, and specific treatments to cure the disease if contracted. Within a relatively short time, there was political action to ensure the society-wide implementation, and the public health system was born.  </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D13E29-5B37-497E-8082-ECDEF42B29B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p:txBody>
          <a:bodyPr/>
          <a:lstStyle/>
          <a:p>
            <a:pPr>
              <a:defRPr/>
            </a:pPr>
            <a:r>
              <a:rPr lang="en-US" smtClean="0"/>
              <a:t>Trauma Resiliency Model  </a:t>
            </a:r>
          </a:p>
          <a:p>
            <a:pPr>
              <a:defRPr/>
            </a:pPr>
            <a:r>
              <a:rPr lang="en-US" smtClean="0"/>
              <a:t>Trauma Resource Institute</a:t>
            </a:r>
          </a:p>
        </p:txBody>
      </p:sp>
      <p:sp>
        <p:nvSpPr>
          <p:cNvPr id="129027" name="Rectangle 7"/>
          <p:cNvSpPr>
            <a:spLocks noGrp="1" noChangeArrowheads="1"/>
          </p:cNvSpPr>
          <p:nvPr>
            <p:ph type="sldNum" sz="quarter" idx="5"/>
          </p:nvPr>
        </p:nvSpPr>
        <p:spPr/>
        <p:txBody>
          <a:bodyPr/>
          <a:lstStyle/>
          <a:p>
            <a:pPr>
              <a:defRPr/>
            </a:pPr>
            <a:fld id="{0743315D-1F24-482F-A536-474DCFBB0AAD}" type="slidenum">
              <a:rPr lang="en-US" smtClean="0"/>
              <a:pPr>
                <a:defRPr/>
              </a:pPr>
              <a:t>14</a:t>
            </a:fld>
            <a:endParaRPr lang="en-US" smtClean="0"/>
          </a:p>
        </p:txBody>
      </p:sp>
      <p:sp>
        <p:nvSpPr>
          <p:cNvPr id="136196" name="Rectangle 2"/>
          <p:cNvSpPr>
            <a:spLocks noGrp="1" noRot="1" noChangeAspect="1" noChangeArrowheads="1" noTextEdit="1"/>
          </p:cNvSpPr>
          <p:nvPr>
            <p:ph type="sldImg"/>
          </p:nvPr>
        </p:nvSpPr>
        <p:spPr>
          <a:ln/>
        </p:spPr>
      </p:sp>
      <p:sp>
        <p:nvSpPr>
          <p:cNvPr id="54277" name="Rectangle 3"/>
          <p:cNvSpPr>
            <a:spLocks noGrp="1" noChangeArrowheads="1"/>
          </p:cNvSpPr>
          <p:nvPr>
            <p:ph type="body" idx="1"/>
          </p:nvPr>
        </p:nvSpPr>
        <p:spPr>
          <a:xfrm>
            <a:off x="550863" y="4478338"/>
            <a:ext cx="6062662" cy="4951412"/>
          </a:xfrm>
          <a:ln/>
        </p:spPr>
        <p:txBody>
          <a:bodyPr>
            <a:normAutofit lnSpcReduction="10000"/>
          </a:bodyPr>
          <a:lstStyle/>
          <a:p>
            <a:pPr eaLnBrk="1" hangingPunct="1">
              <a:defRPr/>
            </a:pPr>
            <a:r>
              <a:rPr lang="en-US" dirty="0" smtClean="0">
                <a:ea typeface="ＭＳ Ｐゴシック" pitchFamily="-109" charset="-128"/>
              </a:rPr>
              <a:t> After a traumatic event, or cumulative traumatic events over time,  or when memories or dynamics of past trauma are triggered  again and again - too much activation can overwhelm this reciprocal system of the Autonomic Nervous System.  The system can get tragically stuck and homeostasis and the natural internal rhythm may be lost. The person can get stuck on high in Sympathetic </a:t>
            </a:r>
            <a:r>
              <a:rPr lang="en-US" dirty="0" err="1" smtClean="0">
                <a:ea typeface="ＭＳ Ｐゴシック" pitchFamily="-109" charset="-128"/>
              </a:rPr>
              <a:t>hyperarousal</a:t>
            </a:r>
            <a:r>
              <a:rPr lang="en-US" dirty="0" smtClean="0">
                <a:ea typeface="ＭＳ Ｐゴシック" pitchFamily="-109" charset="-128"/>
              </a:rPr>
              <a:t> that can result in chronic symptoms of anxiety, panic, rage, and/or hyperactivity.  Conversely, the person’s nervous system can get stuck on low and fall into the depths of Parasympathetic depressions, disconnection, exhaustion and numbness.  Both systems can get stuck at the same time as with one foot on the accelerator of a car and the other on the brake.  This results in what is called the freeze response and feelings of chronic helplessness, fatigue, poor concentration and a sense of internal collapse may result.  It’s that deer in the headlight look.  And as the body’s usual defensive strategies of fight or flight have been thwarted, the survival energy can become locked in the body, trapped in the nervous system. This model is very helpful in helping individuals understand that the symptoms they are experiencing are normal responses of their “nervous system” to abnormal events or to present day triggers to past overwhelming events.   This is a natural physiological process.   This often makes people feel very relieved because the symptoms can often make people feel like they are going “crazy”   IN SUM:  </a:t>
            </a:r>
            <a:r>
              <a:rPr lang="en-US" baseline="0" dirty="0" smtClean="0">
                <a:ea typeface="ＭＳ Ｐゴシック" pitchFamily="-109" charset="-128"/>
              </a:rPr>
              <a:t>we know what the causal pathway is.</a:t>
            </a:r>
            <a:endParaRPr lang="en-US" dirty="0" smtClean="0">
              <a:ea typeface="ＭＳ Ｐゴシック" pitchFamily="-109"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now clear that we are in the position to do something to curtail the epidemic of violence and social problems that plague us today.  We now know that violence and trauma are the causal agents underneath many of our social problems, and that trauma behaves in many ways like a contagious disease.  We understand the neurological mechanisms through which stress and trauma affect people.  We have proven techniques to reduce exposure, to prevent contagion and increase immunity, and to treat the consequences.  What we need now is the political will to address these issues as public policy.</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Effective response has to address all aspects of the cycle.  Because trauma and violence are passed from generation to generation, cant prevent violence unless people are given a chance to heal.  </a:t>
            </a:r>
            <a:r>
              <a:rPr lang="en-US" dirty="0" smtClean="0">
                <a:latin typeface="Arial" charset="0"/>
              </a:rPr>
              <a:t>Perhaps the most obvious conclusion of the ACE study is that we simply have got to do better at preventing violence – especially against women and children.  Preventing violence may be one of the most important things we</a:t>
            </a:r>
            <a:r>
              <a:rPr lang="en-US" baseline="0" dirty="0" smtClean="0">
                <a:latin typeface="Arial" charset="0"/>
              </a:rPr>
              <a:t> can do as a society</a:t>
            </a:r>
            <a:r>
              <a:rPr lang="en-US" dirty="0" smtClean="0">
                <a:latin typeface="Arial" charset="0"/>
              </a:rPr>
              <a:t>.  </a:t>
            </a:r>
          </a:p>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2634C6EE-4022-4F91-93FF-2FD002AB54D7}"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lstStyle/>
          <a:p>
            <a:r>
              <a:rPr lang="en-US" dirty="0" smtClean="0">
                <a:latin typeface="Arial" charset="0"/>
              </a:rPr>
              <a:t>Effective primary prevention programs exist – to reduce child</a:t>
            </a:r>
            <a:r>
              <a:rPr lang="en-US" baseline="0" dirty="0" smtClean="0">
                <a:latin typeface="Arial" charset="0"/>
              </a:rPr>
              <a:t> abuse, to prevent child sexual abuse, to prevent bullying, to reduce domestic violence, to prevent institutional violence in jails, prisons and mental hospitals, etc.  </a:t>
            </a:r>
            <a:endParaRPr lang="en-US" dirty="0" smtClean="0">
              <a:latin typeface="Arial" charset="0"/>
            </a:endParaRPr>
          </a:p>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242518E8-1338-4CDA-83BB-5611CB713EEA}"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r>
              <a:rPr lang="en-US" dirty="0" smtClean="0">
                <a:latin typeface="Arial" charset="0"/>
              </a:rPr>
              <a:t>Its easy to get overwhelmed by all of this, but there is very good news, too.   Having a high ACE score doesn’t doom you – people can and do recover.  In fact, the vast majority of people who experience even very terrible trauma bounce back.  Some people seem to be naturally resilient, other have protective factors that make a difference, others get the right support at the right time.  There is growing evidence that for some people, experiencing trauma actually leads them to become stronger and deeper – they don’t just bounce back, they bounce higher.  CANT assume that everyone who has a bad experience will end up with PTSD – the data just don’t bear this out – so its important to support natural resilience where it exists, and focus our efforts on those who seem to have the worst symptoms. </a:t>
            </a:r>
            <a:r>
              <a:rPr lang="en-US" dirty="0" smtClean="0"/>
              <a:t>One</a:t>
            </a:r>
            <a:r>
              <a:rPr lang="en-US" baseline="0" dirty="0" smtClean="0"/>
              <a:t> of the most critical aspects of a public health approach is to recognize that despite the harmful consequences, MANY people survive and even thrive despite horrible things that happen to them.  When we focus on resilience, the very people who come for help become the source of not only their own healing, but the healing of others.  This is the principle of peer support.</a:t>
            </a:r>
          </a:p>
          <a:p>
            <a:endParaRPr lang="en-US" baseline="0" dirty="0" smtClean="0"/>
          </a:p>
          <a:p>
            <a:r>
              <a:rPr lang="en-US" baseline="0" dirty="0" smtClean="0"/>
              <a:t>Study of post traumatic growth is now emerging – how people sometimes not only recover, but gain new insights, wisdom and strength from their experiences.  Another group experiences severe symptoms but recover on their own. Research suggests that </a:t>
            </a:r>
            <a:r>
              <a:rPr lang="en-US" i="1" baseline="0" dirty="0" smtClean="0"/>
              <a:t>20% or fewer </a:t>
            </a:r>
            <a:r>
              <a:rPr lang="en-US" baseline="0" dirty="0" smtClean="0"/>
              <a:t>develop severe symptoms that persist over time.  Of course a fourth group – we don’t know how big this group is – show the impact of trauma in indirect ways or after a long delay.  These are the social problems that don’t get tagged as “trauma-related” although they really are.</a:t>
            </a:r>
          </a:p>
          <a:p>
            <a:endParaRPr lang="en-US" baseline="0" dirty="0" smtClean="0"/>
          </a:p>
          <a:p>
            <a:r>
              <a:rPr lang="en-US" baseline="0" dirty="0" smtClean="0"/>
              <a:t>Resilience is common – probably the “normal” response to trauma.  </a:t>
            </a:r>
            <a:r>
              <a:rPr lang="en-US" i="1" baseline="0" dirty="0" smtClean="0"/>
              <a:t>Most often, people show resilience and symptoms at the same time </a:t>
            </a:r>
            <a:r>
              <a:rPr lang="en-US" baseline="0" dirty="0" smtClean="0"/>
              <a:t>– for example, the woman who holds down a challenging job where she is friends with all her colleagues, but cant sleep at night because of recurrent nightmares and isolates herself completely on weekends.  Everyone has some resiliency – some strengths that they can build on – and its important to focus on them rather than just on the person’s symptoms.  There are also a wide range of different “protective factors” – things that increase resiliency – such as social support networks, believing that the suffering has meaning of some sort, and inner resiliency skills such as being able to control memory, modulate emotions, etc.</a:t>
            </a:r>
          </a:p>
          <a:p>
            <a:pPr eaLnBrk="1" hangingPunct="1"/>
            <a:r>
              <a:rPr lang="en-US" dirty="0" smtClean="0"/>
              <a:t>Neurobiology works both ways – new findings are emerging daily about the resilience of the brain.  Just as it appears that trauma creates biological changes in the brain, changing thoughts and behaviors can also make permanent positive changes in the brain.  Ann is going to walk you through a specific example of a brain-based therapeutic model in a minute.</a:t>
            </a:r>
          </a:p>
          <a:p>
            <a:pPr eaLnBrk="1" hangingPunct="1"/>
            <a:endParaRPr lang="en-US" dirty="0" smtClean="0"/>
          </a:p>
          <a:p>
            <a:pPr eaLnBrk="1" hangingPunct="1"/>
            <a:r>
              <a:rPr lang="en-US" dirty="0" smtClean="0"/>
              <a:t>Its worth pointing out here that a major concept in prevention – and therefore in any public health approach – is the concept of protective factors.  Its been fairly well demonstrated that the impact of trauma is reduced when the individual has a strong ideology or belief system that helps him or her to understand what is happening.  While it might not be possible to introduce a belief system after the fact, it is incredibly important not to destroy one if it already exists.  For people involved in armed struggles, the protective belief system is often a political ideology.  For refugees from Kosovo, for example, it was important to their healing to think and talk about them in their roles as freedom fighters (or wives and daughters of freedom fighters) rather than using “trauma survivor” terminology.   Using the words actually called up a different psychological role and state and made it easier for them to cope with what had happened to them.  Religion is another belief system which can serve as a protective factor.</a:t>
            </a:r>
          </a:p>
          <a:p>
            <a:pPr eaLnBrk="1" hangingPunct="1"/>
            <a:endParaRPr lang="en-US" dirty="0" smtClean="0"/>
          </a:p>
          <a:p>
            <a:pPr eaLnBrk="1" hangingPunct="1"/>
            <a:r>
              <a:rPr lang="en-US" dirty="0" smtClean="0"/>
              <a:t>Social cohesion is another protective factor which is particularly important in societies that stress the collective over the individual.  </a:t>
            </a:r>
          </a:p>
          <a:p>
            <a:pPr eaLnBrk="1" hangingPunct="1"/>
            <a:endParaRPr lang="en-US" dirty="0" smtClean="0"/>
          </a:p>
          <a:p>
            <a:pPr eaLnBrk="1" hangingPunct="1"/>
            <a:r>
              <a:rPr lang="en-US" dirty="0" smtClean="0"/>
              <a:t>There are a number of instruments for measuring resilience.  The Multidimensional Trauma Recovery and Resilience Scale (MMTR) was developed by Mary Harvey and colleagues and has been used on a variety of populations.  It’s a bit lengthy but is a comprehensive way to create a psychological profile of the individual’s strengths the individual brings to the challenges of recovering from trauma as well as the areas of impairment that might require clinical attention.  Domains covered include Authority over Memory, Integration of Memory and Affect, Affect Tolerance and Regulation, Symptom Mastery and Positive Coping, Self Esteem (self care and self regard). Self Cohesion, Safe Attachment, and Meaning.</a:t>
            </a:r>
          </a:p>
          <a:p>
            <a:pPr eaLnBrk="1" hangingPunct="1"/>
            <a:endParaRPr lang="en-US" dirty="0" smtClean="0"/>
          </a:p>
          <a:p>
            <a:pPr eaLnBrk="1" hangingPunct="1"/>
            <a:r>
              <a:rPr lang="en-US" dirty="0" smtClean="0"/>
              <a:t>Other instruments are also available -  the Connor–Davidson Resilience</a:t>
            </a:r>
            <a:r>
              <a:rPr lang="en-US" baseline="30000" dirty="0" smtClean="0"/>
              <a:t> </a:t>
            </a:r>
            <a:r>
              <a:rPr lang="en-US" dirty="0" smtClean="0"/>
              <a:t>Scale (</a:t>
            </a:r>
            <a:r>
              <a:rPr lang="en-US" dirty="0" smtClean="0">
                <a:hlinkClick r:id="" action="ppaction://hlinkfile"/>
              </a:rPr>
              <a:t>Connor, 2006</a:t>
            </a:r>
            <a:r>
              <a:rPr lang="en-US" dirty="0" smtClean="0"/>
              <a:t>) is self-rated and consists of 25</a:t>
            </a:r>
            <a:r>
              <a:rPr lang="en-US" baseline="30000" dirty="0" smtClean="0"/>
              <a:t> </a:t>
            </a:r>
            <a:r>
              <a:rPr lang="en-US" dirty="0" smtClean="0"/>
              <a:t>items, each rated on a 5-point scale. The total score ranges</a:t>
            </a:r>
            <a:r>
              <a:rPr lang="en-US" baseline="30000" dirty="0" smtClean="0"/>
              <a:t> </a:t>
            </a:r>
            <a:r>
              <a:rPr lang="en-US" dirty="0" smtClean="0"/>
              <a:t>from 0 to 100, with higher score reflecting greater resilience.</a:t>
            </a:r>
            <a:r>
              <a:rPr lang="en-US" baseline="30000" dirty="0" smtClean="0"/>
              <a:t> </a:t>
            </a:r>
            <a:r>
              <a:rPr lang="en-US" dirty="0" smtClean="0"/>
              <a:t>Other scales include the Resilience Scale for Adults (</a:t>
            </a:r>
            <a:r>
              <a:rPr lang="en-US" dirty="0" err="1" smtClean="0">
                <a:hlinkClick r:id="" action="ppaction://hlinkfile"/>
              </a:rPr>
              <a:t>Friborg</a:t>
            </a:r>
            <a:r>
              <a:rPr lang="en-US" dirty="0" smtClean="0">
                <a:hlinkClick r:id="" action="ppaction://hlinkfile"/>
              </a:rPr>
              <a:t> </a:t>
            </a:r>
            <a:r>
              <a:rPr lang="en-US" i="1" dirty="0" smtClean="0">
                <a:hlinkClick r:id="" action="ppaction://hlinkfile"/>
              </a:rPr>
              <a:t>et al</a:t>
            </a:r>
            <a:r>
              <a:rPr lang="en-US" dirty="0" smtClean="0">
                <a:hlinkClick r:id="" action="ppaction://hlinkfile"/>
              </a:rPr>
              <a:t>, 2003</a:t>
            </a:r>
            <a:r>
              <a:rPr lang="en-US" dirty="0" smtClean="0"/>
              <a:t>)</a:t>
            </a:r>
            <a:r>
              <a:rPr lang="en-US" baseline="30000" dirty="0" smtClean="0"/>
              <a:t> </a:t>
            </a:r>
            <a:r>
              <a:rPr lang="en-US" dirty="0" smtClean="0"/>
              <a:t>and the Adolescent Resilient Scale (</a:t>
            </a:r>
            <a:r>
              <a:rPr lang="en-US" dirty="0" err="1" smtClean="0">
                <a:hlinkClick r:id="" action="ppaction://hlinkfile"/>
              </a:rPr>
              <a:t>Oshio</a:t>
            </a:r>
            <a:r>
              <a:rPr lang="en-US" dirty="0" smtClean="0">
                <a:hlinkClick r:id="" action="ppaction://hlinkfile"/>
              </a:rPr>
              <a:t> </a:t>
            </a:r>
            <a:r>
              <a:rPr lang="en-US" i="1" dirty="0" smtClean="0">
                <a:hlinkClick r:id="" action="ppaction://hlinkfile"/>
              </a:rPr>
              <a:t>et al</a:t>
            </a:r>
            <a:r>
              <a:rPr lang="en-US" dirty="0" smtClean="0">
                <a:hlinkClick r:id="" action="ppaction://hlinkfile"/>
              </a:rPr>
              <a:t>, 2003</a:t>
            </a:r>
            <a:r>
              <a:rPr lang="en-US" dirty="0" smtClean="0"/>
              <a:t>). The</a:t>
            </a:r>
            <a:r>
              <a:rPr lang="en-US" baseline="30000" dirty="0" smtClean="0"/>
              <a:t> </a:t>
            </a:r>
            <a:r>
              <a:rPr lang="en-US" dirty="0" smtClean="0"/>
              <a:t>Stress Vulnerability Scale (</a:t>
            </a:r>
            <a:r>
              <a:rPr lang="en-US" dirty="0" smtClean="0">
                <a:hlinkClick r:id="" action="ppaction://hlinkfile"/>
              </a:rPr>
              <a:t>Connor, 2006</a:t>
            </a:r>
            <a:r>
              <a:rPr lang="en-US" dirty="0" smtClean="0"/>
              <a:t>) measures the degree</a:t>
            </a:r>
            <a:r>
              <a:rPr lang="en-US" baseline="30000" dirty="0" smtClean="0"/>
              <a:t> </a:t>
            </a:r>
            <a:r>
              <a:rPr lang="en-US" dirty="0" smtClean="0"/>
              <a:t>of perceived distress following setbacks. It is a self-rated,</a:t>
            </a:r>
            <a:r>
              <a:rPr lang="en-US" baseline="30000" dirty="0" smtClean="0"/>
              <a:t> </a:t>
            </a:r>
            <a:r>
              <a:rPr lang="en-US" dirty="0" smtClean="0"/>
              <a:t>single-item, 11-point, visual analogue scale, with higher scores</a:t>
            </a:r>
            <a:r>
              <a:rPr lang="en-US" baseline="30000" dirty="0" smtClean="0"/>
              <a:t> </a:t>
            </a:r>
            <a:r>
              <a:rPr lang="en-US" dirty="0" smtClean="0"/>
              <a:t>predicting greater vulnerability.</a:t>
            </a:r>
          </a:p>
          <a:p>
            <a:endParaRPr lang="en-US" dirty="0" smtClean="0"/>
          </a:p>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24D9EFDE-F9E0-4FB7-90BC-3DFD8332A8BC}"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Resilience</a:t>
            </a:r>
            <a:r>
              <a:rPr lang="en-US" baseline="0" dirty="0" smtClean="0"/>
              <a:t> can also be taught both to children and adults.  For those of you interested in building resilience in adults, Mary Harvey has identified 8 domains of cognitive skills that contribute – ability to control memory, manage emotions, etc.  Very useful. Here, focus on children. Children who have resilience skills are able to avoid all kinds of negative consequences that can come from trauma.  One of the most important sets of resiliency skills is “affect regulation” – the ability to manage emotions.  Its one of the last functions to develop in the brain, and many teen agers lack the capacity they will have as adults – which is why adolescents so often get into trouble, and why they need close supervision.  Trauma has a negative impact on the very part of the brain that regulates emotions, so youth with trauma histories are particularly vulnerable to risky behaviors and acting out.  Families and communities usually provide the structure and supervision to keep them from getting into trouble while their brains are finishing developing, but traumatized communities may not have the capacity to do this.  A number of effective programs exist that help youth to develop skills of affect regulation:  </a:t>
            </a:r>
            <a:r>
              <a:rPr lang="en-US" dirty="0" smtClean="0"/>
              <a:t>Nurse-Family partnership</a:t>
            </a:r>
            <a:r>
              <a:rPr lang="en-US" baseline="0" dirty="0" smtClean="0"/>
              <a:t> targets mother-infant bonding; Incredible Years and Positive Parenting Programs work with teachers, parents and children to prevent aggressive behaviors; </a:t>
            </a:r>
            <a:r>
              <a:rPr lang="en-US" baseline="0" dirty="0" err="1" smtClean="0"/>
              <a:t>Aban</a:t>
            </a:r>
            <a:r>
              <a:rPr lang="en-US" baseline="0" dirty="0" smtClean="0"/>
              <a:t> </a:t>
            </a:r>
            <a:r>
              <a:rPr lang="en-US" baseline="0" dirty="0" err="1" smtClean="0"/>
              <a:t>Aya</a:t>
            </a:r>
            <a:r>
              <a:rPr lang="en-US" baseline="0" dirty="0" smtClean="0"/>
              <a:t> Youth Project in school system prevents violence, substance abuse, delinquency, early sexual activity.  </a:t>
            </a:r>
          </a:p>
          <a:p>
            <a:r>
              <a:rPr lang="en-US" baseline="0" dirty="0" smtClean="0"/>
              <a:t>All work through the same two mechanisms – giving the adult caregivers the skills they need to support the youth and not re-traumatize them, and directly teaching the youth the skills they need to manage their own emotions.</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p:spPr>
        <p:txBody>
          <a:bodyPr/>
          <a:lstStyle/>
          <a:p>
            <a:r>
              <a:rPr lang="en-US" dirty="0" smtClean="0">
                <a:latin typeface="Arial" charset="0"/>
              </a:rPr>
              <a:t>The implications of what Ann presented for everyone in this room are obvious.  </a:t>
            </a:r>
          </a:p>
        </p:txBody>
      </p:sp>
      <p:sp>
        <p:nvSpPr>
          <p:cNvPr id="4" name="Slide Number Placeholder 3"/>
          <p:cNvSpPr>
            <a:spLocks noGrp="1"/>
          </p:cNvSpPr>
          <p:nvPr>
            <p:ph type="sldNum" sz="quarter" idx="5"/>
          </p:nvPr>
        </p:nvSpPr>
        <p:spPr/>
        <p:txBody>
          <a:bodyPr/>
          <a:lstStyle/>
          <a:p>
            <a:pPr>
              <a:defRPr/>
            </a:pPr>
            <a:fld id="{7F5DAE03-44D3-4E08-A3FD-610538CF061F}"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p:txBody>
          <a:bodyPr/>
          <a:lstStyle/>
          <a:p>
            <a:pPr>
              <a:defRPr/>
            </a:pPr>
            <a:r>
              <a:rPr lang="en-US" smtClean="0"/>
              <a:t>Fallot/Community Connections/2008</a:t>
            </a:r>
          </a:p>
        </p:txBody>
      </p:sp>
      <p:sp>
        <p:nvSpPr>
          <p:cNvPr id="153603" name="Rectangle 6"/>
          <p:cNvSpPr>
            <a:spLocks noGrp="1" noChangeArrowheads="1"/>
          </p:cNvSpPr>
          <p:nvPr>
            <p:ph type="ftr" sz="quarter" idx="4"/>
          </p:nvPr>
        </p:nvSpPr>
        <p:spPr/>
        <p:txBody>
          <a:bodyPr/>
          <a:lstStyle/>
          <a:p>
            <a:pPr>
              <a:defRPr/>
            </a:pPr>
            <a:r>
              <a:rPr lang="en-US" smtClean="0"/>
              <a:t>202.608.4796/rfallot@ccdc1.org</a:t>
            </a:r>
          </a:p>
        </p:txBody>
      </p:sp>
      <p:sp>
        <p:nvSpPr>
          <p:cNvPr id="153604" name="Rectangle 7"/>
          <p:cNvSpPr>
            <a:spLocks noGrp="1" noChangeArrowheads="1"/>
          </p:cNvSpPr>
          <p:nvPr>
            <p:ph type="sldNum" sz="quarter" idx="5"/>
          </p:nvPr>
        </p:nvSpPr>
        <p:spPr/>
        <p:txBody>
          <a:bodyPr/>
          <a:lstStyle/>
          <a:p>
            <a:pPr>
              <a:defRPr/>
            </a:pPr>
            <a:fld id="{4B6B976C-C5B4-4D74-8E84-44443B51E055}" type="slidenum">
              <a:rPr lang="en-US" smtClean="0"/>
              <a:pPr>
                <a:defRPr/>
              </a:pPr>
              <a:t>21</a:t>
            </a:fld>
            <a:endParaRPr lang="en-US" smtClean="0"/>
          </a:p>
        </p:txBody>
      </p:sp>
      <p:sp>
        <p:nvSpPr>
          <p:cNvPr id="38917" name="Rectangle 2"/>
          <p:cNvSpPr>
            <a:spLocks noGrp="1" noRot="1" noChangeAspect="1" noChangeArrowheads="1" noTextEdit="1"/>
          </p:cNvSpPr>
          <p:nvPr>
            <p:ph type="sldImg"/>
          </p:nvPr>
        </p:nvSpPr>
        <p:spPr>
          <a:ln/>
        </p:spPr>
      </p:sp>
      <p:sp>
        <p:nvSpPr>
          <p:cNvPr id="38918" name="Rectangle 3"/>
          <p:cNvSpPr>
            <a:spLocks noGrp="1" noChangeArrowheads="1"/>
          </p:cNvSpPr>
          <p:nvPr>
            <p:ph type="body" idx="1"/>
          </p:nvPr>
        </p:nvSpPr>
        <p:spPr>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Arial" charset="0"/>
              </a:rPr>
              <a:t>Of course, one of the ways you can prevent the cycle of violence from continuing is by helping people to heal and to get on with their lives.  What we’ve learned about trauma has profound implications for all social services. From Roger </a:t>
            </a:r>
            <a:r>
              <a:rPr lang="en-US" dirty="0" err="1" smtClean="0">
                <a:latin typeface="Arial" charset="0"/>
              </a:rPr>
              <a:t>Fallot</a:t>
            </a:r>
            <a:r>
              <a:rPr lang="en-US" dirty="0" smtClean="0">
                <a:latin typeface="Arial" charset="0"/>
              </a:rPr>
              <a:t> and Maxine Harris.  NOT about “care” exactly</a:t>
            </a:r>
            <a:r>
              <a:rPr lang="en-US" baseline="0" dirty="0" smtClean="0">
                <a:latin typeface="Arial" charset="0"/>
              </a:rPr>
              <a:t> – about making services more responsive to people’s lives and experiences.  EX:  CJS – about safety, DOL, about worker performance. </a:t>
            </a:r>
            <a:r>
              <a:rPr lang="en-US" dirty="0" smtClean="0">
                <a:latin typeface="Arial" charset="0"/>
              </a:rPr>
              <a:t>Ex of trauma</a:t>
            </a:r>
            <a:r>
              <a:rPr lang="en-US" baseline="0" dirty="0" smtClean="0">
                <a:latin typeface="Arial" charset="0"/>
              </a:rPr>
              <a:t> treatment that is not trauma informed – VA clinic that requires a Vet to go over the details of what happened to him or her in order to qualify for PTSD treatment. OR a trauma treatment program that on intake, sends the mom into one room to be interviewed and sends the kids off to another room.  As one mom – refusing to let her four year old be led off by a male staff person – “Oh no you don’t – I know what will happen to her, it happened to me.”</a:t>
            </a:r>
            <a:endParaRPr lang="en-US" dirty="0"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Federal Government</a:t>
            </a:r>
            <a:r>
              <a:rPr lang="en-US" baseline="0" dirty="0" smtClean="0"/>
              <a:t> level – roundtable.  Community level – </a:t>
            </a:r>
            <a:r>
              <a:rPr lang="en-US" baseline="0" dirty="0" err="1" smtClean="0"/>
              <a:t>eg</a:t>
            </a:r>
            <a:r>
              <a:rPr lang="en-US" baseline="0" dirty="0" smtClean="0"/>
              <a:t> Tarpon Springs.  Individual level – public health revolution depends on bringing about a widespread shift in individual attitudes and behaviors, as well.  We tend to forget that people DO change over time.  Back to our initial example.  Hard to remember that before we understood the germ theory, there were no basic sanitation practices.  Not only were there no sewage treatment plants or plumbing or clean water facilities, but people didn’t understand the importance of washing their hands after handling waste.  Doctors didn’t wash up before surgery.  Cleanliness was a luxury that only the wealthy could afford.  Basic personal </a:t>
            </a:r>
            <a:r>
              <a:rPr lang="en-US" baseline="0" dirty="0" err="1" smtClean="0"/>
              <a:t>hygeine</a:t>
            </a:r>
            <a:r>
              <a:rPr lang="en-US" baseline="0" dirty="0" smtClean="0"/>
              <a:t> is now such a basic part of our consciousness that we don’t even think about it (unless there’s a flu epidemic).  Our understanding of the germ theory of violence and the tools of TIC has the potential to shift our collective consciousness in the same way.</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ED13E29-5B37-497E-8082-ECDEF42B29B8}" type="slidenum">
              <a:rPr lang="en-US" smtClean="0"/>
              <a:pPr>
                <a:defRPr/>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en-US" b="1" dirty="0" smtClean="0">
                <a:latin typeface="Arial" charset="0"/>
              </a:rPr>
              <a:t>Religious settings – </a:t>
            </a:r>
            <a:r>
              <a:rPr lang="en-US" dirty="0" smtClean="0">
                <a:latin typeface="Arial" charset="0"/>
              </a:rPr>
              <a:t>Cant think of a setting that has the potential to be more </a:t>
            </a:r>
            <a:r>
              <a:rPr lang="en-US" dirty="0" err="1" smtClean="0">
                <a:latin typeface="Arial" charset="0"/>
              </a:rPr>
              <a:t>retraumatizing</a:t>
            </a:r>
            <a:r>
              <a:rPr lang="en-US" dirty="0" smtClean="0">
                <a:latin typeface="Arial" charset="0"/>
              </a:rPr>
              <a:t> OR more healing – depending.  Note meeting - chaplains share biblical stories of suffering and </a:t>
            </a:r>
            <a:r>
              <a:rPr lang="en-US" dirty="0" smtClean="0">
                <a:latin typeface="Arial" charset="0"/>
              </a:rPr>
              <a:t>transcendence</a:t>
            </a:r>
            <a:r>
              <a:rPr lang="en-US" dirty="0" smtClean="0">
                <a:latin typeface="Arial" charset="0"/>
              </a:rPr>
              <a:t>.  </a:t>
            </a:r>
          </a:p>
          <a:p>
            <a:r>
              <a:rPr lang="en-US" b="1" dirty="0" smtClean="0">
                <a:latin typeface="Arial" charset="0"/>
              </a:rPr>
              <a:t>Art classes </a:t>
            </a:r>
            <a:r>
              <a:rPr lang="en-US" dirty="0" smtClean="0">
                <a:latin typeface="Arial" charset="0"/>
              </a:rPr>
              <a:t>can help people to express their trauma and become sensitive to others</a:t>
            </a:r>
          </a:p>
          <a:p>
            <a:r>
              <a:rPr lang="en-US" b="1" dirty="0" smtClean="0">
                <a:latin typeface="Arial" charset="0"/>
              </a:rPr>
              <a:t>Vocational programs </a:t>
            </a:r>
            <a:r>
              <a:rPr lang="en-US" dirty="0" smtClean="0">
                <a:latin typeface="Arial" charset="0"/>
              </a:rPr>
              <a:t>look for how job settings re-trigger trauma</a:t>
            </a:r>
          </a:p>
          <a:p>
            <a:r>
              <a:rPr lang="en-US" b="1" dirty="0" smtClean="0">
                <a:latin typeface="Arial" charset="0"/>
              </a:rPr>
              <a:t>Advocates</a:t>
            </a:r>
            <a:r>
              <a:rPr lang="en-US" dirty="0" smtClean="0">
                <a:latin typeface="Arial" charset="0"/>
              </a:rPr>
              <a:t> teach mediation &amp; conflict management skills</a:t>
            </a:r>
          </a:p>
          <a:p>
            <a:r>
              <a:rPr lang="en-US" b="1" dirty="0" smtClean="0">
                <a:latin typeface="Arial" charset="0"/>
              </a:rPr>
              <a:t>Housing</a:t>
            </a:r>
            <a:r>
              <a:rPr lang="en-US" dirty="0" smtClean="0">
                <a:latin typeface="Arial" charset="0"/>
              </a:rPr>
              <a:t> programs – look at safety issues – can you lock your bedroom door?</a:t>
            </a:r>
          </a:p>
          <a:p>
            <a:r>
              <a:rPr lang="en-US" b="1" dirty="0" smtClean="0">
                <a:latin typeface="Arial" charset="0"/>
              </a:rPr>
              <a:t>ESL</a:t>
            </a:r>
            <a:r>
              <a:rPr lang="en-US" dirty="0" smtClean="0">
                <a:latin typeface="Arial" charset="0"/>
              </a:rPr>
              <a:t> – language cant be incredibly retriggering</a:t>
            </a:r>
          </a:p>
          <a:p>
            <a:r>
              <a:rPr lang="en-US" dirty="0" smtClean="0">
                <a:latin typeface="Arial" charset="0"/>
              </a:rPr>
              <a:t>Etc </a:t>
            </a:r>
            <a:r>
              <a:rPr lang="en-US" dirty="0" err="1" smtClean="0">
                <a:latin typeface="Arial" charset="0"/>
              </a:rPr>
              <a:t>etc</a:t>
            </a:r>
            <a:r>
              <a:rPr lang="en-US" dirty="0" smtClean="0">
                <a:latin typeface="Arial" charset="0"/>
              </a:rPr>
              <a:t> – trauma informed care </a:t>
            </a:r>
            <a:r>
              <a:rPr lang="en-US" dirty="0" smtClean="0">
                <a:latin typeface="Arial" charset="0"/>
              </a:rPr>
              <a:t>isn’t </a:t>
            </a:r>
            <a:r>
              <a:rPr lang="en-US" dirty="0" smtClean="0">
                <a:latin typeface="Arial" charset="0"/>
              </a:rPr>
              <a:t>only for mental health providers, EVERYONE can figure out ways to make their own environments and their own practice trauma informed.</a:t>
            </a:r>
          </a:p>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A71793BB-14B6-46C7-8D3D-6828780584A4}" type="slidenum">
              <a:rPr lang="en-US" smtClean="0"/>
              <a:pPr>
                <a:defRPr/>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ED13E29-5B37-497E-8082-ECDEF42B29B8}" type="slidenum">
              <a:rPr lang="en-US" smtClean="0"/>
              <a:pPr>
                <a:defRPr/>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dirty="0" smtClean="0">
                <a:latin typeface="Arial" charset="0"/>
              </a:rPr>
              <a:t>Classic symptoms of </a:t>
            </a:r>
            <a:r>
              <a:rPr lang="en-US" dirty="0" smtClean="0">
                <a:latin typeface="Arial" charset="0"/>
              </a:rPr>
              <a:t>trauma are</a:t>
            </a:r>
            <a:r>
              <a:rPr lang="en-US" baseline="0" dirty="0" smtClean="0">
                <a:latin typeface="Arial" charset="0"/>
              </a:rPr>
              <a:t> also sometimes</a:t>
            </a:r>
            <a:r>
              <a:rPr lang="en-US" dirty="0" smtClean="0">
                <a:latin typeface="Arial" charset="0"/>
              </a:rPr>
              <a:t> coping</a:t>
            </a:r>
            <a:r>
              <a:rPr lang="en-US" baseline="0" dirty="0" smtClean="0">
                <a:latin typeface="Arial" charset="0"/>
              </a:rPr>
              <a:t> strategies. </a:t>
            </a:r>
            <a:r>
              <a:rPr lang="en-US" dirty="0" smtClean="0">
                <a:latin typeface="Arial" charset="0"/>
              </a:rPr>
              <a:t>  </a:t>
            </a:r>
            <a:r>
              <a:rPr lang="en-US" dirty="0" err="1" smtClean="0">
                <a:latin typeface="Arial" charset="0"/>
              </a:rPr>
              <a:t>Hypervigilance</a:t>
            </a:r>
            <a:r>
              <a:rPr lang="en-US" baseline="0" dirty="0" smtClean="0">
                <a:latin typeface="Arial" charset="0"/>
              </a:rPr>
              <a:t> – paranoia, or understandable caution?  Aggressiveness, or being triggered?  Numbing- isolation, depression, or symptom of trauma?  Addict, or coping with unbearable pain?  </a:t>
            </a:r>
            <a:r>
              <a:rPr lang="en-US" dirty="0" smtClean="0">
                <a:latin typeface="Arial" charset="0"/>
              </a:rPr>
              <a:t>Both staff and clients often need education.  Imagine being a young woman who has an uncontrollable urge to cut herself.  She may have no idea that what she’s experiencing has anything to do with her being raped as a child – imagine how crazy that would make you feel.  Just helping her to understand the dynamics of trauma and how her responses are normal reactions to what happened to her can make a huge difference.  </a:t>
            </a:r>
          </a:p>
        </p:txBody>
      </p:sp>
      <p:sp>
        <p:nvSpPr>
          <p:cNvPr id="4" name="Slide Number Placeholder 3"/>
          <p:cNvSpPr>
            <a:spLocks noGrp="1"/>
          </p:cNvSpPr>
          <p:nvPr>
            <p:ph type="sldNum" sz="quarter" idx="5"/>
          </p:nvPr>
        </p:nvSpPr>
        <p:spPr/>
        <p:txBody>
          <a:bodyPr/>
          <a:lstStyle/>
          <a:p>
            <a:pPr>
              <a:defRPr/>
            </a:pPr>
            <a:fld id="{02C2F51D-7520-4EB6-8588-97791E64170B}" type="slidenum">
              <a:rPr lang="en-US" smtClean="0"/>
              <a:pPr>
                <a:defRPr/>
              </a:pPr>
              <a:t>25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dirty="0" smtClean="0">
                <a:latin typeface="Arial" charset="0"/>
              </a:rPr>
              <a:t>Cutting, hitting, burning, bruising, head-banging, picking, or scalding the body</a:t>
            </a:r>
          </a:p>
          <a:p>
            <a:r>
              <a:rPr lang="en-US" dirty="0" smtClean="0">
                <a:latin typeface="Arial" charset="0"/>
              </a:rPr>
              <a:t>NOT </a:t>
            </a:r>
            <a:r>
              <a:rPr lang="en-US" dirty="0" err="1" smtClean="0">
                <a:latin typeface="Arial" charset="0"/>
              </a:rPr>
              <a:t>parasuicidality</a:t>
            </a:r>
            <a:r>
              <a:rPr lang="en-US" dirty="0" smtClean="0">
                <a:latin typeface="Arial" charset="0"/>
              </a:rPr>
              <a:t>.  NOT attention seeking (although this might be a secondary benefit)</a:t>
            </a:r>
          </a:p>
          <a:p>
            <a:r>
              <a:rPr lang="en-US" dirty="0" smtClean="0">
                <a:latin typeface="Arial" charset="0"/>
              </a:rPr>
              <a:t>Usually </a:t>
            </a:r>
            <a:r>
              <a:rPr lang="en-US" dirty="0" smtClean="0">
                <a:latin typeface="Arial" charset="0"/>
              </a:rPr>
              <a:t>– a way to MANAGE strong emotions and may prevent suicide attempts.  Helps people to get a sense of physical boundaries, facilitate dissociation, or the opposite, stay grounded, express anger indirectly, stop or diminish flashbacks</a:t>
            </a:r>
          </a:p>
          <a:p>
            <a:endParaRPr lang="en-US" dirty="0" smtClean="0">
              <a:latin typeface="Arial" charset="0"/>
            </a:endParaRPr>
          </a:p>
          <a:p>
            <a:r>
              <a:rPr lang="en-US" dirty="0" smtClean="0">
                <a:latin typeface="Arial" charset="0"/>
              </a:rPr>
              <a:t>RE trauma – almost certainly does, in most if not all cases.  Sexual abuse in particular.</a:t>
            </a:r>
          </a:p>
        </p:txBody>
      </p:sp>
      <p:sp>
        <p:nvSpPr>
          <p:cNvPr id="4" name="Slide Number Placeholder 3"/>
          <p:cNvSpPr>
            <a:spLocks noGrp="1"/>
          </p:cNvSpPr>
          <p:nvPr>
            <p:ph type="sldNum" sz="quarter" idx="5"/>
          </p:nvPr>
        </p:nvSpPr>
        <p:spPr/>
        <p:txBody>
          <a:bodyPr/>
          <a:lstStyle/>
          <a:p>
            <a:pPr>
              <a:defRPr/>
            </a:pPr>
            <a:fld id="{C8D7474D-1896-40BD-A73D-E940008FE51C}" type="slidenum">
              <a:rPr lang="en-US" smtClean="0"/>
              <a:pPr>
                <a:defRPr/>
              </a:pPr>
              <a:t>26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what</a:t>
            </a:r>
            <a:r>
              <a:rPr lang="en-US" baseline="0" dirty="0" smtClean="0"/>
              <a:t> we know its logical to assume that everyone who walks in the door has a trauma history.  Doing this not only makes good sense but it avoids one of the classic forms of </a:t>
            </a:r>
            <a:r>
              <a:rPr lang="en-US" baseline="0" dirty="0" err="1" smtClean="0"/>
              <a:t>retraumatization</a:t>
            </a:r>
            <a:r>
              <a:rPr lang="en-US" baseline="0" dirty="0" smtClean="0"/>
              <a:t> </a:t>
            </a:r>
            <a:r>
              <a:rPr lang="en-US" baseline="0" dirty="0" smtClean="0"/>
              <a:t>- asking people to talk about their experiences when they are not ready to.  Critical to ask – or at least to make space for people to tell – especially in the early stages of becoming trauma informed, when people </a:t>
            </a:r>
            <a:r>
              <a:rPr lang="en-US" baseline="0" dirty="0" err="1" smtClean="0"/>
              <a:t>arent</a:t>
            </a:r>
            <a:r>
              <a:rPr lang="en-US" baseline="0" dirty="0" smtClean="0"/>
              <a:t> aware or accustomed to considering trauma.  But making the assessment process trauma informed is critical.  Cant be a one-time thing – must make repeated opportunities available for people to tell their stories.</a:t>
            </a:r>
            <a:endParaRPr lang="en-US" dirty="0"/>
          </a:p>
        </p:txBody>
      </p:sp>
      <p:sp>
        <p:nvSpPr>
          <p:cNvPr id="4" name="Slide Number Placeholder 3"/>
          <p:cNvSpPr>
            <a:spLocks noGrp="1"/>
          </p:cNvSpPr>
          <p:nvPr>
            <p:ph type="sldNum" sz="quarter" idx="10"/>
          </p:nvPr>
        </p:nvSpPr>
        <p:spPr/>
        <p:txBody>
          <a:bodyPr/>
          <a:lstStyle/>
          <a:p>
            <a:pPr>
              <a:defRPr/>
            </a:pPr>
            <a:fld id="{0ED13E29-5B37-497E-8082-ECDEF42B29B8}"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11534A-32CE-4DED-AF51-2C11EC991A2C}" type="slidenum">
              <a:rPr lang="en-US"/>
              <a:pPr>
                <a:defRPr/>
              </a:pPr>
              <a:t>28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dirty="0" smtClean="0">
                <a:latin typeface="Arial" charset="0"/>
              </a:rPr>
              <a:t>Dr Richard </a:t>
            </a:r>
            <a:r>
              <a:rPr lang="en-US" dirty="0" err="1" smtClean="0">
                <a:latin typeface="Arial" charset="0"/>
              </a:rPr>
              <a:t>Mollica</a:t>
            </a:r>
            <a:r>
              <a:rPr lang="en-US" dirty="0" smtClean="0">
                <a:latin typeface="Arial" charset="0"/>
              </a:rPr>
              <a:t>, a psychiatrist who has worked for three decades with Cambodian refugees – people who experienced </a:t>
            </a:r>
            <a:r>
              <a:rPr lang="en-US" dirty="0" smtClean="0">
                <a:latin typeface="Arial" charset="0"/>
              </a:rPr>
              <a:t>the brutal </a:t>
            </a:r>
            <a:r>
              <a:rPr lang="en-US" dirty="0" smtClean="0">
                <a:latin typeface="Arial" charset="0"/>
              </a:rPr>
              <a:t>violence </a:t>
            </a:r>
            <a:r>
              <a:rPr lang="en-US" dirty="0" smtClean="0">
                <a:latin typeface="Arial" charset="0"/>
              </a:rPr>
              <a:t>of </a:t>
            </a:r>
            <a:r>
              <a:rPr lang="en-US" dirty="0" smtClean="0">
                <a:latin typeface="Arial" charset="0"/>
              </a:rPr>
              <a:t>the Killing Fields – has come to the conclusion that most if not all healing is fundamentally self-healing – that our job as helpers is not to heal but to support people in their own natural healing processes.  Like our emerging understanding of trauma, this is grounded in solid neurological research – the body does naturally heal itself, and so does the mind.  Of course there are things we can do to help -  like helping the individual to take a personal inventory of their own self-healing efforts – which they may not recognize as such – and supporting them in these </a:t>
            </a:r>
            <a:r>
              <a:rPr lang="en-US" dirty="0" smtClean="0">
                <a:latin typeface="Arial" charset="0"/>
              </a:rPr>
              <a:t>efforts.</a:t>
            </a:r>
            <a:endParaRPr lang="en-US" dirty="0" smtClean="0">
              <a:latin typeface="Arial" charset="0"/>
            </a:endParaRPr>
          </a:p>
          <a:p>
            <a:endParaRPr lang="en-US" dirty="0"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13B3C5-05BB-49A8-9A52-66CE30093989}" type="slidenum">
              <a:rPr lang="en-US"/>
              <a:pPr/>
              <a:t>29</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r>
              <a:rPr lang="en-US" dirty="0" err="1"/>
              <a:t>Mollica’s</a:t>
            </a:r>
            <a:r>
              <a:rPr lang="en-US" dirty="0"/>
              <a:t> model assumes that telling one’s story may be </a:t>
            </a:r>
            <a:r>
              <a:rPr lang="en-US" i="1" dirty="0"/>
              <a:t>either</a:t>
            </a:r>
            <a:r>
              <a:rPr lang="en-US" dirty="0"/>
              <a:t> re-traumatizing or healing, depending on how it is done.  Emotional retelling of the story – the kind that dominates the media – reinforces the emotional memories laid down in the part of the brain known as the </a:t>
            </a:r>
            <a:r>
              <a:rPr lang="en-US" dirty="0" err="1"/>
              <a:t>amygdala</a:t>
            </a:r>
            <a:r>
              <a:rPr lang="en-US" dirty="0"/>
              <a:t> - the memories that can so easily become intrusive and unrelenting.  In contrast, telling the facts of the story invokes conscious memories, which are stored in the hippocampus.  If the facts can be told without triggering emotions, extinction of the traumatic memories can occur. The trauma story can also be a source of information about the survivor’s culture and history.  </a:t>
            </a:r>
            <a:r>
              <a:rPr lang="en-US" dirty="0" err="1"/>
              <a:t>Mollica</a:t>
            </a:r>
            <a:r>
              <a:rPr lang="en-US" dirty="0"/>
              <a:t> suggests that anyone working with refugees would benefit from training in how to listen NOT as a clinician but as a learner. What the trauma story focuses on can also make a crucial difference.  Stories that focus on the brutality of the violence are likely to re-traumatize the teller and turn the listener away from deep listening. However, if the story examines the survival skills and resiliency demonstrated by the survivor or the ways in which the individual has transformed their experience into something meaningful or productive, he or she may develop new and healthy insights about themselves.  Finally, the relationship between the teller and the listener is key.  The listener must be prepared to hear what the survivor needs to reveal - visualizing and empathically experiencing what the survivor actually endured, without getting overwhelmed.  At the same time, the refugee must learn to tell their story in a sensitive way.  The clinician acts as a “storytelling coach” – teaching the survivor to describe the context of their lives, focus on their self-healing capacities, use symbols and metaphors, and modulate the expression of emotion.  One key is to approach the </a:t>
            </a:r>
            <a:r>
              <a:rPr lang="en-US" dirty="0" smtClean="0"/>
              <a:t>person </a:t>
            </a:r>
            <a:r>
              <a:rPr lang="en-US" dirty="0"/>
              <a:t>with total acceptance so that he or she doesn’t feel shame or horror about either sharing or not sharing their story.</a:t>
            </a:r>
          </a:p>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9FCA79-42EC-49FC-9ACE-ADD29616B1D6}" type="slidenum">
              <a:rPr lang="en-US"/>
              <a:pPr/>
              <a:t>30</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r>
              <a:rPr lang="en-US" dirty="0"/>
              <a:t>Of course, story telling doesn’t always happen in a clinician’s office.  This is a picture of an embroidered story cloth, a commonplace handicraft among the Hmong, many of whom came to the US in the 1980’s from Laos and Vietnam.  This story cloth was made by a 79 year old woman to tell the story of her family and friends’ escape from their village.  It begins at the top, where at the left you can see Communist government troops fighting Vietnamese soldiers.  The upper and middle right shows a range of village activities, both work and play.  Then you see people starting their trek south and west, setting up temporary camps along the way.  They finally reach the Mekong River, where some float across on inner tubes. They are met by Thai immigration officials, where they are interrogated and furnished with papers for their trip to the US. There’s a refugee camp at the bottom, and finally, at the lower left, they head for busses and a plane that will take them overseas.  This is a great example of a cultural practice – the sewing of story cloths – that has the potential to be deeply healing.</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dirty="0" smtClean="0">
                <a:latin typeface="Arial" charset="0"/>
              </a:rPr>
              <a:t>By definition, everyone in this room works with people who have experienced violence and trauma in one form or another.  The populations we work with are highly likely to have experience trauma and violence in their backgrounds – often but not always as children – and they are vulnerable to ongoing trauma and violence because of their situation in society.  </a:t>
            </a:r>
          </a:p>
        </p:txBody>
      </p:sp>
      <p:sp>
        <p:nvSpPr>
          <p:cNvPr id="4" name="Slide Number Placeholder 3"/>
          <p:cNvSpPr>
            <a:spLocks noGrp="1"/>
          </p:cNvSpPr>
          <p:nvPr>
            <p:ph type="sldNum" sz="quarter" idx="5"/>
          </p:nvPr>
        </p:nvSpPr>
        <p:spPr/>
        <p:txBody>
          <a:bodyPr/>
          <a:lstStyle/>
          <a:p>
            <a:pPr>
              <a:defRPr/>
            </a:pPr>
            <a:fld id="{8B8C0F69-EEFB-4B5E-A89C-F72CF4F78975}"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that being trauma informed doesn’t mean focusing just on PTSD or other mental health symptoms, it means being aware of and responding to the MANY ways in which trauma affects a person’s life.  And many times its NOT the psychological distress that is the first priority.  One study of people who had been imprisoned and tortured during the apartheid era in South Africa had people rate the issues they were most concerned with, and here’s how it fell </a:t>
            </a:r>
            <a:r>
              <a:rPr lang="en-US" baseline="0" dirty="0" smtClean="0"/>
              <a:t>out.  NOT </a:t>
            </a:r>
            <a:r>
              <a:rPr lang="en-US" baseline="0" dirty="0" smtClean="0"/>
              <a:t>to say that trauma </a:t>
            </a:r>
            <a:r>
              <a:rPr lang="en-US" baseline="0" dirty="0" err="1" smtClean="0"/>
              <a:t>isnt</a:t>
            </a:r>
            <a:r>
              <a:rPr lang="en-US" baseline="0" dirty="0" smtClean="0"/>
              <a:t> underneath these other concerns, of course it is, but people may need us to focus on basic needs first, using a trauma informed approach, rather than assuming that providing therapy is the most important thing</a:t>
            </a:r>
            <a:endParaRPr lang="en-US" dirty="0"/>
          </a:p>
        </p:txBody>
      </p:sp>
      <p:sp>
        <p:nvSpPr>
          <p:cNvPr id="4" name="Slide Number Placeholder 3"/>
          <p:cNvSpPr>
            <a:spLocks noGrp="1"/>
          </p:cNvSpPr>
          <p:nvPr>
            <p:ph type="sldNum" sz="quarter" idx="10"/>
          </p:nvPr>
        </p:nvSpPr>
        <p:spPr/>
        <p:txBody>
          <a:bodyPr/>
          <a:lstStyle/>
          <a:p>
            <a:pPr>
              <a:defRPr/>
            </a:pPr>
            <a:fld id="{0ED13E29-5B37-497E-8082-ECDEF42B29B8}" type="slidenum">
              <a:rPr lang="en-US" smtClean="0"/>
              <a:pPr>
                <a:defRPr/>
              </a:pPr>
              <a:t>31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r>
              <a:rPr lang="en-US" dirty="0" smtClean="0">
                <a:latin typeface="Arial" charset="0"/>
              </a:rPr>
              <a:t>Of course, coming from a place of respect and learning about the cultural worldviews of our clients is important in all human services.  But it is absolutely essential when we are working with people who have survived violence and trauma. </a:t>
            </a:r>
            <a:r>
              <a:rPr lang="en-US" dirty="0" smtClean="0"/>
              <a:t>Women are at higher risk than men for both violence and trauma.  Women now comprise 80% of all international war casualties and increasingly serve and combatants.  Because of their smaller size and because they are less likely to be believed, they are also at special risk for torture.  Women with large families, with less education and who don’t speak English are at highest risk for torture.  Women also develop PTSD at a significantly higher rate and with more severity than men, a difference that persists even after controlling for age, marital status, being a parent, loss of family members, and amount of social support. Women are also at high risk for rape and other forms of gender-based violence.  While rape has always been a consequence of war, there is growing evidence of the widespread and systematic use of sexual violence in recent genocides in Bosnia-</a:t>
            </a:r>
            <a:r>
              <a:rPr lang="en-US" dirty="0" err="1" smtClean="0"/>
              <a:t>Herzogovenia</a:t>
            </a:r>
            <a:r>
              <a:rPr lang="en-US" dirty="0" smtClean="0"/>
              <a:t> and Darfur.  In these cases, mass rapes were apparently carried out under orders, with multiple assailants, and on girls as young as 7 – with the intention to humiliate, to impregnate, and to destroy ethnic purity. Women are also vulnerable to violence in other ways and at other stages of the refugee experience.  Women may have been the victims of gender-based violence in their original home communities.  During migration and in temporary shelter they are vulnerable to sexual violence perpetrated by other refugees or even by the peacekeepers charged with keeping them safe – the US General Accounting Office reports that sexual abuse of women and girl refugees is “pervasive and present in almost all refugee settings.” This abuse may be as flagrant as rape or as subtle as offers of protection in exchange for sexual favors.  Sexual abuse doesn’t necessarily stop with resettlement - women continue to be vulnerable to gender-based violence and discrimination in their new homes and communities. </a:t>
            </a:r>
          </a:p>
          <a:p>
            <a:r>
              <a:rPr lang="en-US" dirty="0" smtClean="0"/>
              <a:t>	</a:t>
            </a:r>
          </a:p>
          <a:p>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4F78326C-B3D8-416D-AC63-D028AFC24C0A}" type="slidenum">
              <a:rPr lang="en-US" smtClean="0"/>
              <a:pPr>
                <a:defRPr/>
              </a:pPr>
              <a:t>32</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a:defRPr/>
            </a:pPr>
            <a:r>
              <a:rPr lang="en-US" dirty="0" smtClean="0"/>
              <a:t>Some of the most common mistakes . . .  our natural tendency to focus on the most extreme forms of violence as the most devastating.  Experience of trauma is completely personal - often people do very well with really horrific events only to be floored by something far less dramatic.  Research shows that for refugees, resettlement stress – coming to a new country, not knowing the language, being fearful of being sent back– may be as traumatizing as the violence they fled.  Another common mistake - focusing on one specific manifestation of violence without considering the social and political context.  Women in oppressed communities are often torn between their multiple oppressions, and it can be tricky to navigate – impossible unless you take your direction from the women themselves.  Finally, the symptoms we have come recognize as trauma related are themselves culturally based and may not reflect the ways in which other cultures express trauma – if they even have such a concept.  PTSD was developed and </a:t>
            </a:r>
            <a:r>
              <a:rPr lang="en-US" dirty="0" err="1" smtClean="0"/>
              <a:t>normed</a:t>
            </a:r>
            <a:r>
              <a:rPr lang="en-US" dirty="0" smtClean="0"/>
              <a:t> on western populations and its relevance to other groups is increasingly questioned -   Certainly an overreliance likely to miss other expressions of distress.  EG, dizziness –easily overlooked by western clinicians – is greatly feared in Cambodian medicine due to its a common occurrence during the </a:t>
            </a:r>
            <a:r>
              <a:rPr lang="en-US" dirty="0" err="1" smtClean="0"/>
              <a:t>Pol</a:t>
            </a:r>
            <a:r>
              <a:rPr lang="en-US" dirty="0" smtClean="0"/>
              <a:t> Pot regime from overwork, starvation, and malaria. For Afghans, intrusive memories of trauma are not troubling but long-term feelings of hopelessness – called “</a:t>
            </a:r>
            <a:r>
              <a:rPr lang="en-US" dirty="0" err="1" smtClean="0"/>
              <a:t>jigar</a:t>
            </a:r>
            <a:r>
              <a:rPr lang="en-US" dirty="0" smtClean="0"/>
              <a:t> </a:t>
            </a:r>
            <a:r>
              <a:rPr lang="en-US" dirty="0" err="1" smtClean="0"/>
              <a:t>kuhn</a:t>
            </a:r>
            <a:r>
              <a:rPr lang="en-US" dirty="0" smtClean="0"/>
              <a:t>” – are a major concern. Other cultures have their own patterns of help-seeking: In some it may be essential to go through the (male) head of household for all decisions about outside help; in others these matters are handled strictly by women.</a:t>
            </a:r>
            <a:endParaRPr lang="en-US" dirty="0"/>
          </a:p>
        </p:txBody>
      </p:sp>
      <p:sp>
        <p:nvSpPr>
          <p:cNvPr id="4" name="Slide Number Placeholder 3"/>
          <p:cNvSpPr>
            <a:spLocks noGrp="1"/>
          </p:cNvSpPr>
          <p:nvPr>
            <p:ph type="sldNum" sz="quarter" idx="5"/>
          </p:nvPr>
        </p:nvSpPr>
        <p:spPr/>
        <p:txBody>
          <a:bodyPr/>
          <a:lstStyle/>
          <a:p>
            <a:pPr>
              <a:defRPr/>
            </a:pPr>
            <a:fld id="{233EE1C2-84E2-4D91-9E01-226FB15102A2}" type="slidenum">
              <a:rPr lang="en-US" smtClean="0"/>
              <a:pPr>
                <a:defRPr/>
              </a:pPr>
              <a:t>33</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Trauma</a:t>
            </a:r>
            <a:r>
              <a:rPr lang="en-US" baseline="0" dirty="0" smtClean="0"/>
              <a:t> informed communities also use cultural resources in addition to local leaders.  We are learning that in addition to professional treatment and support, in many cases simply having an opportunity to participate in traditionally valued cultural activities can be healing.  This is an example from</a:t>
            </a:r>
            <a:r>
              <a:rPr lang="en-US" dirty="0" smtClean="0"/>
              <a:t> Uganda, where music is a fundamental part of local</a:t>
            </a:r>
            <a:r>
              <a:rPr lang="en-US" baseline="0" dirty="0" smtClean="0"/>
              <a:t> culture.   In working with boys who were abducted and forced to serve as child soldiers, found that giving them a chance to participate in their musical traditions – these three actually won an award in a national music festival - allowed them to reclaim the identity they had lost.  </a:t>
            </a:r>
          </a:p>
          <a:p>
            <a:endParaRPr lang="en-US" baseline="0" dirty="0" smtClean="0"/>
          </a:p>
          <a:p>
            <a:r>
              <a:rPr lang="en-US" baseline="0" dirty="0" smtClean="0"/>
              <a:t>I know that Iraq also has a deep historical musical tradition (</a:t>
            </a:r>
            <a:r>
              <a:rPr lang="en-US" baseline="0" dirty="0" err="1" smtClean="0"/>
              <a:t>maqam</a:t>
            </a:r>
            <a:r>
              <a:rPr lang="en-US" baseline="0" dirty="0" smtClean="0"/>
              <a:t>, scales; </a:t>
            </a:r>
            <a:r>
              <a:rPr lang="en-US" baseline="0" dirty="0" err="1" smtClean="0"/>
              <a:t>oud</a:t>
            </a:r>
            <a:r>
              <a:rPr lang="en-US" baseline="0" dirty="0" smtClean="0"/>
              <a:t>, lute; </a:t>
            </a:r>
            <a:r>
              <a:rPr lang="en-US" baseline="0" dirty="0" err="1" smtClean="0"/>
              <a:t>darbuka</a:t>
            </a:r>
            <a:r>
              <a:rPr lang="en-US" baseline="0" dirty="0" smtClean="0"/>
              <a:t>, drums).  Drumming in particular seems to be beneficial – perhaps working on the neurological impact of the trauma.  Drawing on cultural resources like this can vastly expand our healing capacity without necessarily training more professionals. </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34</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87AE73-6448-4781-8CEE-C1E15BFB63B3}" type="slidenum">
              <a:rPr lang="en-US"/>
              <a:pPr/>
              <a:t>35</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pPr>
              <a:buFont typeface="Arial" pitchFamily="34" charset="0"/>
              <a:buChar char="•"/>
            </a:pPr>
            <a:r>
              <a:rPr lang="en-US" sz="1200" dirty="0" smtClean="0"/>
              <a:t>Questions about good and evil</a:t>
            </a:r>
          </a:p>
          <a:p>
            <a:pPr>
              <a:buFont typeface="Arial" pitchFamily="34" charset="0"/>
              <a:buChar char="•"/>
            </a:pPr>
            <a:r>
              <a:rPr lang="en-US" sz="1200" dirty="0" smtClean="0"/>
              <a:t>Faith, prayer and religious practices</a:t>
            </a:r>
          </a:p>
          <a:p>
            <a:pPr>
              <a:buFont typeface="Arial" pitchFamily="34" charset="0"/>
              <a:buChar char="•"/>
            </a:pPr>
            <a:r>
              <a:rPr lang="en-US" sz="1200" dirty="0" smtClean="0"/>
              <a:t>Relationship to organized religion</a:t>
            </a:r>
          </a:p>
          <a:p>
            <a:r>
              <a:rPr lang="en-US" dirty="0" smtClean="0"/>
              <a:t>Intense </a:t>
            </a:r>
            <a:r>
              <a:rPr lang="en-US" dirty="0"/>
              <a:t>trauma may be experienced as a moral crisis or as an encounter with evil. It may affect how you feel about the world or even lead to a collapse in faith.  On the other hand, faith and prayer may help people to survive the most horrible conditions, and trauma may even strengthen a person’s connection to their own source of the divine.  Depending on the circumstances, the experience of trauma may also either challenge or strengthen the individual’s relationship to organized religion.  In the west, we are accustomed to a fundamental separation of church and state, and many mental health professionals are uncomfortable with discussions about God, religion or the divine.  However, in many areas of the world, religion is NOT separated from other aspects of life.  To understand the refugee experience may require us to move beyond our comfort zone and to engage with issues of spirit and faith.</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smtClean="0">
                <a:latin typeface="Arial" charset="0"/>
              </a:rPr>
              <a:t>We know that one of the characteristics of trauma is that it repeats itself – traumatic reenactment, Freud’s repetition compulsion.  Happens at every level of the system, from individual to societal, and one level plays off against another.  Impact of 9/11 different on people carrying a high trauma load and those without.</a:t>
            </a:r>
          </a:p>
        </p:txBody>
      </p:sp>
      <p:sp>
        <p:nvSpPr>
          <p:cNvPr id="4" name="Slide Number Placeholder 3"/>
          <p:cNvSpPr>
            <a:spLocks noGrp="1"/>
          </p:cNvSpPr>
          <p:nvPr>
            <p:ph type="sldNum" sz="quarter" idx="5"/>
          </p:nvPr>
        </p:nvSpPr>
        <p:spPr/>
        <p:txBody>
          <a:bodyPr/>
          <a:lstStyle/>
          <a:p>
            <a:pPr>
              <a:defRPr/>
            </a:pPr>
            <a:fld id="{5F3257FD-F212-46FA-AC0F-5B6E51BFD406}" type="slidenum">
              <a:rPr lang="en-US" smtClean="0"/>
              <a:pPr>
                <a:defRPr/>
              </a:pPr>
              <a:t>36</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ln/>
        </p:spPr>
        <p:txBody>
          <a:bodyPr/>
          <a:lstStyle/>
          <a:p>
            <a:pPr>
              <a:defRPr/>
            </a:pPr>
            <a:r>
              <a:rPr lang="en-US" dirty="0" smtClean="0">
                <a:latin typeface="Arial" charset="0"/>
              </a:rPr>
              <a:t>Five values from </a:t>
            </a:r>
            <a:r>
              <a:rPr lang="en-US" dirty="0" err="1" smtClean="0">
                <a:latin typeface="Arial" charset="0"/>
              </a:rPr>
              <a:t>Fallot</a:t>
            </a:r>
            <a:r>
              <a:rPr lang="en-US" dirty="0" smtClean="0">
                <a:latin typeface="Arial" charset="0"/>
              </a:rPr>
              <a:t> and Harris.  MUST apply to both staff and clients or the environment simply cant be trauma informed.  Values may seem like motherhood and apple pie, but often when you go beneath the surface, these things mean very different things to different people.  Especially to people who have had the experience of trauma, who sense of safety has been shattered.  Why should they trust you?  Why should they collaborate?  To become truly trauma informed means taking a careful look at ALL ASPECTS of program policies procedures training etc to see how well these values are really being </a:t>
            </a:r>
            <a:r>
              <a:rPr lang="en-US" dirty="0" err="1" smtClean="0">
                <a:latin typeface="Arial" charset="0"/>
              </a:rPr>
              <a:t>operationalized</a:t>
            </a:r>
            <a:r>
              <a:rPr lang="en-US" dirty="0" smtClean="0">
                <a:latin typeface="Arial" charset="0"/>
              </a:rPr>
              <a:t> and to recognize that staff and clients might have extremely different perspectives.    And then you have to do it all over again to see how well they work for staff.</a:t>
            </a:r>
          </a:p>
          <a:p>
            <a:pPr marL="274320" indent="-274320" eaLnBrk="1" fontAlgn="auto" hangingPunct="1">
              <a:spcAft>
                <a:spcPts val="0"/>
              </a:spcAft>
              <a:buClr>
                <a:schemeClr val="accent3"/>
              </a:buClr>
              <a:buFont typeface="Wingdings" pitchFamily="2" charset="2"/>
              <a:buNone/>
              <a:defRPr/>
            </a:pPr>
            <a:r>
              <a:rPr lang="en-US" i="1" dirty="0" smtClean="0"/>
              <a:t>      </a:t>
            </a:r>
          </a:p>
          <a:p>
            <a:pPr marL="274320" indent="-274320" eaLnBrk="1" fontAlgn="auto" hangingPunct="1">
              <a:spcAft>
                <a:spcPts val="0"/>
              </a:spcAft>
              <a:buClr>
                <a:schemeClr val="accent3"/>
              </a:buClr>
              <a:buFont typeface="Wingdings" pitchFamily="2" charset="2"/>
              <a:buNone/>
              <a:defRPr/>
            </a:pPr>
            <a:r>
              <a:rPr lang="en-US" i="1" dirty="0" smtClean="0"/>
              <a:t>One of the things that doesn’t get talked about very much is the trauma of the staff.  We talk about the trauma paradigm for our clients or people in recovery.  But not very often in my 20 years of work in the field of mental health have I heard much about what happens to us, the workers. I’ve seen some pretty traumatic things from when I first started 20 years ago.  Some of those things still haunt me that I’ve seen.  AFJ , 2006</a:t>
            </a:r>
            <a:endParaRPr lang="en-US" dirty="0" smtClean="0"/>
          </a:p>
          <a:p>
            <a:pPr marL="274320" indent="-274320" eaLnBrk="1" fontAlgn="auto" hangingPunct="1">
              <a:spcAft>
                <a:spcPts val="0"/>
              </a:spcAft>
              <a:buClr>
                <a:schemeClr val="accent3"/>
              </a:buClr>
              <a:buFont typeface="Wingdings" pitchFamily="2" charset="2"/>
              <a:buNone/>
              <a:defRPr/>
            </a:pPr>
            <a:r>
              <a:rPr lang="en-US" dirty="0" smtClean="0"/>
              <a:t>	</a:t>
            </a:r>
            <a:endParaRPr lang="en-US" dirty="0" smtClean="0">
              <a:latin typeface="Arial" charset="0"/>
            </a:endParaRPr>
          </a:p>
        </p:txBody>
      </p:sp>
      <p:sp>
        <p:nvSpPr>
          <p:cNvPr id="4" name="Slide Number Placeholder 3"/>
          <p:cNvSpPr>
            <a:spLocks noGrp="1"/>
          </p:cNvSpPr>
          <p:nvPr>
            <p:ph type="sldNum" sz="quarter" idx="5"/>
          </p:nvPr>
        </p:nvSpPr>
        <p:spPr/>
        <p:txBody>
          <a:bodyPr/>
          <a:lstStyle/>
          <a:p>
            <a:pPr>
              <a:defRPr/>
            </a:pPr>
            <a:fld id="{CC2A4ABD-7297-486C-9C40-C3C324EAF677}" type="slidenum">
              <a:rPr lang="en-US" smtClean="0"/>
              <a:pPr>
                <a:defRPr/>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A83CC2-A7A3-4828-B500-C51A2AE89990}" type="slidenum">
              <a:rPr lang="en-US"/>
              <a:pPr>
                <a:defRPr/>
              </a:pPr>
              <a:t>39</a:t>
            </a:fld>
            <a:endParaRPr 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r>
              <a:rPr lang="en-US" dirty="0" smtClean="0">
                <a:latin typeface="Arial" charset="0"/>
              </a:rPr>
              <a:t>And that’s what makes TIC such a powerful tool for developing interagency partnerships.  Developing partnerships between different human services is sometimes hindered by different assumptions, worldviews, and languages.  But violence and trauma affect every aspect of a person’s life, and the language of violence and trauma doesn’t belong to any one profession or field.  It therefore is a perfect vehicle to bring different groups together with a common focus.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Countries that have been occupied</a:t>
            </a:r>
            <a:r>
              <a:rPr lang="en-US" baseline="0" dirty="0" smtClean="0"/>
              <a:t> or invaded have additional concerns, because war affects the entire population – not just as individuals, but as a totality, a system.  As Ignacio Martin-</a:t>
            </a:r>
            <a:r>
              <a:rPr lang="en-US" baseline="0" dirty="0" err="1" smtClean="0"/>
              <a:t>Baro</a:t>
            </a:r>
            <a:r>
              <a:rPr lang="en-US" baseline="0" dirty="0" smtClean="0"/>
              <a:t>, a Jesuit priest and psychologist </a:t>
            </a:r>
            <a:r>
              <a:rPr lang="en-US" baseline="0" dirty="0" smtClean="0"/>
              <a:t>from </a:t>
            </a:r>
            <a:r>
              <a:rPr lang="en-US" baseline="0" dirty="0" smtClean="0"/>
              <a:t>El Salvador has </a:t>
            </a:r>
            <a:r>
              <a:rPr lang="en-US" baseline="0" dirty="0" smtClean="0"/>
              <a:t>written “</a:t>
            </a:r>
            <a:r>
              <a:rPr lang="en-US" sz="1200" dirty="0" smtClean="0"/>
              <a:t>War </a:t>
            </a:r>
            <a:r>
              <a:rPr lang="en-US" sz="1200" dirty="0" smtClean="0"/>
              <a:t>causes the corruption of institutions, the destruction of a country’s natural resources, and helps to bring about the loss of national sovereignty, growing militarization, and the acceptance of violence as part of daily life</a:t>
            </a:r>
            <a:r>
              <a:rPr lang="en-US" sz="1200" dirty="0" smtClean="0"/>
              <a:t>.”  “</a:t>
            </a:r>
            <a:r>
              <a:rPr lang="en-US" sz="1200" dirty="0" smtClean="0"/>
              <a:t>Even after the peace accords are signed, violence  continues to be an everyday experience.”</a:t>
            </a:r>
          </a:p>
          <a:p>
            <a:pPr>
              <a:buNone/>
            </a:pPr>
            <a:r>
              <a:rPr lang="en-US" sz="1200" dirty="0" smtClean="0"/>
              <a:t>				</a:t>
            </a:r>
          </a:p>
          <a:p>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40</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pPr>
              <a:defRPr/>
            </a:pPr>
            <a:fld id="{6692F0EF-15FA-4237-A855-2E52BC1ED9B1}" type="slidenum">
              <a:rPr lang="en-US" smtClean="0"/>
              <a:pPr>
                <a:defRPr/>
              </a:pPr>
              <a:t>41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of the most fundamental components of a trauma informed approach is universal precautions.  </a:t>
            </a:r>
            <a:r>
              <a:rPr lang="en-US" dirty="0" smtClean="0"/>
              <a:t>There</a:t>
            </a:r>
            <a:r>
              <a:rPr lang="en-US" baseline="0" dirty="0" smtClean="0"/>
              <a:t> is so much violence in the world today that it is safe to assume that everyone has been impacted.  The finding that trauma is cumulative is of critical importance – ongoing stressors can cause biological changes that can be as devastating over time as a single episode of extreme violence.  Some of the major sources of trauma include: (go over slide)</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now clear that we are in the position to do something to curtail the epidemic of violence and social problems that plague us today.  We now know that violence and trauma are the causal agents underneath many of our social problems, and that trauma behaves in many ways like a contagious disease.  We understand the neurological mechanisms through which stress and trauma affect people.  We have proven techniques to reduce exposure, to prevent contagion and increase immunity, and to treat the consequences.  What we need now is the political will to address these issues as public policy.</a:t>
            </a:r>
            <a:endParaRPr lang="en-US" dirty="0"/>
          </a:p>
        </p:txBody>
      </p:sp>
      <p:sp>
        <p:nvSpPr>
          <p:cNvPr id="4" name="Slide Number Placeholder 3"/>
          <p:cNvSpPr>
            <a:spLocks noGrp="1"/>
          </p:cNvSpPr>
          <p:nvPr>
            <p:ph type="sldNum" sz="quarter" idx="10"/>
          </p:nvPr>
        </p:nvSpPr>
        <p:spPr/>
        <p:txBody>
          <a:bodyPr/>
          <a:lstStyle/>
          <a:p>
            <a:fld id="{63A8362D-20DA-4B6F-AA66-25DDC1249036}" type="slidenum">
              <a:rPr lang="en-US" smtClean="0"/>
              <a:pPr/>
              <a:t>42</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smtClean="0">
                <a:solidFill>
                  <a:schemeClr val="tx1"/>
                </a:solidFill>
                <a:latin typeface="Arial" pitchFamily="34" charset="0"/>
                <a:ea typeface="+mn-ea"/>
                <a:cs typeface="+mn-cs"/>
              </a:rPr>
              <a:t>Women</a:t>
            </a:r>
            <a:r>
              <a:rPr lang="en-US" sz="1200" kern="1200" dirty="0" smtClean="0">
                <a:solidFill>
                  <a:schemeClr val="tx1"/>
                </a:solidFill>
                <a:latin typeface="Arial" pitchFamily="34" charset="0"/>
                <a:ea typeface="+mn-ea"/>
                <a:cs typeface="+mn-cs"/>
              </a:rPr>
              <a:t>, if the soul of the nation is to be saved, I believe that you must become its soul</a:t>
            </a:r>
            <a:r>
              <a:rPr lang="en-US" sz="1200" kern="1200" smtClean="0">
                <a:solidFill>
                  <a:schemeClr val="tx1"/>
                </a:solidFill>
                <a:latin typeface="Arial" pitchFamily="34" charset="0"/>
                <a:ea typeface="+mn-ea"/>
                <a:cs typeface="+mn-cs"/>
              </a:rPr>
              <a:t>.   -</a:t>
            </a:r>
            <a:r>
              <a:rPr lang="en-US" sz="1200" kern="1200" dirty="0" smtClean="0">
                <a:solidFill>
                  <a:schemeClr val="tx1"/>
                </a:solidFill>
                <a:latin typeface="Arial" pitchFamily="34" charset="0"/>
                <a:ea typeface="+mn-ea"/>
                <a:cs typeface="+mn-cs"/>
              </a:rPr>
              <a:t>Coretta Scott King</a:t>
            </a:r>
          </a:p>
          <a:p>
            <a:endParaRPr lang="en-US" dirty="0" smtClean="0"/>
          </a:p>
        </p:txBody>
      </p:sp>
      <p:sp>
        <p:nvSpPr>
          <p:cNvPr id="4" name="Slide Number Placeholder 3"/>
          <p:cNvSpPr>
            <a:spLocks noGrp="1"/>
          </p:cNvSpPr>
          <p:nvPr>
            <p:ph type="sldNum" sz="quarter" idx="5"/>
          </p:nvPr>
        </p:nvSpPr>
        <p:spPr/>
        <p:txBody>
          <a:bodyPr/>
          <a:lstStyle/>
          <a:p>
            <a:pPr>
              <a:defRPr/>
            </a:pPr>
            <a:fld id="{6F75C5E7-0460-4CEA-AFA2-B118317FCE13}" type="slidenum">
              <a:rPr lang="en-US" smtClean="0"/>
              <a:pPr>
                <a:defRPr/>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dirty="0" smtClean="0"/>
              <a:t>Longevity,</a:t>
            </a:r>
            <a:r>
              <a:rPr lang="en-US" baseline="0" dirty="0" smtClean="0"/>
              <a:t> infant mortality, a</a:t>
            </a:r>
            <a:r>
              <a:rPr lang="en-US" dirty="0" smtClean="0"/>
              <a:t>nd other measures</a:t>
            </a:r>
            <a:r>
              <a:rPr lang="en-US" baseline="0" dirty="0" smtClean="0"/>
              <a:t> of public health. Compared to 5 comparable nations, last on all 3 indicators of healthy living</a:t>
            </a:r>
          </a:p>
          <a:p>
            <a:pPr marL="228600" indent="-228600">
              <a:buAutoNum type="arabicPeriod"/>
            </a:pPr>
            <a:r>
              <a:rPr lang="en-US" baseline="0" dirty="0" smtClean="0"/>
              <a:t>Behavioral health disorders include anxiety disorders, mood disorders, impulse control disorders, and “any” disorder.  Second to Ukraine in substance abuse</a:t>
            </a:r>
          </a:p>
          <a:p>
            <a:pPr marL="228600" indent="-228600">
              <a:buAutoNum type="arabicPeriod"/>
            </a:pPr>
            <a:r>
              <a:rPr lang="en-US" baseline="0" dirty="0" smtClean="0"/>
              <a:t>No comment</a:t>
            </a:r>
          </a:p>
          <a:p>
            <a:pPr marL="228600" indent="-228600">
              <a:buAutoNum type="arabicPeriod"/>
            </a:pPr>
            <a:r>
              <a:rPr lang="en-US" baseline="0" dirty="0" smtClean="0"/>
              <a:t>Total number incarcerated highest too</a:t>
            </a:r>
          </a:p>
          <a:p>
            <a:pPr marL="228600" indent="-228600">
              <a:buAutoNum type="arabicPeriod"/>
            </a:pPr>
            <a:r>
              <a:rPr lang="en-US" baseline="0" dirty="0" smtClean="0"/>
              <a:t>Mobility in and out of poverty also higher than in almost every other wealthy country</a:t>
            </a:r>
          </a:p>
          <a:p>
            <a:pPr marL="228600" indent="-228600">
              <a:buAutoNum type="arabicPeriod"/>
            </a:pPr>
            <a:r>
              <a:rPr lang="en-US" baseline="0" dirty="0" smtClean="0"/>
              <a:t>Ratings of educational attainment have plummeted in past two decades</a:t>
            </a:r>
          </a:p>
          <a:p>
            <a:pPr marL="228600" indent="-228600">
              <a:buAutoNum type="arabicPeriod"/>
            </a:pPr>
            <a:r>
              <a:rPr lang="en-US" baseline="0" dirty="0" smtClean="0"/>
              <a:t>Productivity dropped from 32% to 24% in past decade – no other country except collapse of Soviet Union</a:t>
            </a:r>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pPr>
              <a:defRPr/>
            </a:pPr>
            <a:fld id="{0ED13E29-5B37-497E-8082-ECDEF42B29B8}"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Are these things related?  YES.</a:t>
            </a:r>
            <a:r>
              <a:rPr lang="en-US" baseline="0" dirty="0" smtClean="0"/>
              <a:t>  We now have the theory and the science to show that the violence and trauma in our society is the common denominator.  Its time to do something about this – and people here are seasoned activists.  </a:t>
            </a:r>
          </a:p>
          <a:p>
            <a:endParaRPr lang="en-US" dirty="0" smtClean="0"/>
          </a:p>
          <a:p>
            <a:r>
              <a:rPr lang="en-US" dirty="0" smtClean="0"/>
              <a:t>Federal roundtable/workgroup – se</a:t>
            </a:r>
            <a:r>
              <a:rPr lang="en-US" baseline="0" dirty="0" smtClean="0"/>
              <a:t>ven federal agencies and over two dozen offices and departments including departments of defense, education, HHS, justice, labor, state, veterans’ affairs.  </a:t>
            </a:r>
            <a:r>
              <a:rPr lang="en-US" dirty="0" smtClean="0"/>
              <a:t>Opening</a:t>
            </a:r>
            <a:r>
              <a:rPr lang="en-US" baseline="0" dirty="0" smtClean="0"/>
              <a:t> sentence from roundtable report:  </a:t>
            </a:r>
          </a:p>
          <a:p>
            <a:endParaRPr lang="en-US" baseline="0" dirty="0" smtClean="0"/>
          </a:p>
          <a:p>
            <a:r>
              <a:rPr lang="en-US" baseline="0" dirty="0" smtClean="0"/>
              <a:t>Unaddressed trauma and violence against women affects all of us.  No longer can it be considered just a “behavioral health” issue – violence against trauma has been demonstrated to have a huge impact on the health, economy, and even the security of our country.  I’m going to argue in this talk that we now have the evidence we need to demonstrate why we MUST do something about this issue now.  And the concept of trauma informed care gives us, for the first time, tools that can be used by EVERYONE.  You don’t have to be a psychologist or a social worker – every man woman and child can be a part of the solution.</a:t>
            </a:r>
            <a:endParaRPr lang="en-US" dirty="0"/>
          </a:p>
        </p:txBody>
      </p:sp>
      <p:sp>
        <p:nvSpPr>
          <p:cNvPr id="4" name="Slide Number Placeholder 3"/>
          <p:cNvSpPr>
            <a:spLocks noGrp="1"/>
          </p:cNvSpPr>
          <p:nvPr>
            <p:ph type="sldNum" sz="quarter" idx="10"/>
          </p:nvPr>
        </p:nvSpPr>
        <p:spPr/>
        <p:txBody>
          <a:bodyPr/>
          <a:lstStyle/>
          <a:p>
            <a:pPr>
              <a:defRPr/>
            </a:pPr>
            <a:fld id="{0ED13E29-5B37-497E-8082-ECDEF42B29B8}"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I’m going to focus in particular on women in this talk, not because trauma and violence don’t affect men, but because women have an additional battle to fight that </a:t>
            </a:r>
            <a:r>
              <a:rPr lang="en-US" baseline="0" dirty="0" err="1" smtClean="0"/>
              <a:t>isnt</a:t>
            </a:r>
            <a:r>
              <a:rPr lang="en-US" baseline="0" dirty="0" smtClean="0"/>
              <a:t> yet over.  Many of us have been on the front lines of fighting for women’s rights for years, and we are rightly proud of what we have accomplished.  But we have a LONG history to overcome.  Take a second to remind us all of our history.  Code of Hammurabi first WRITTEN legal code, ancient Babylonia.  We have </a:t>
            </a:r>
            <a:r>
              <a:rPr lang="en-US" b="1" baseline="0" dirty="0" smtClean="0"/>
              <a:t>4,000 years </a:t>
            </a:r>
            <a:r>
              <a:rPr lang="en-US" baseline="0" dirty="0" smtClean="0"/>
              <a:t>of women as second class citizens to overcome.  It was only 50 years ago that beating your wife was made illegal in this country, only 30 years for rape, and less than 20 years since any actual mechanism was put in place for enforcement.  For anyone who might think that all the big changes in women’s rights and place in society have already happened, they’ve really only begun.  The unconscious belief that women belong to men is not going to go away in a couple of decades.  </a:t>
            </a:r>
            <a:endParaRPr lang="en-US" dirty="0"/>
          </a:p>
        </p:txBody>
      </p:sp>
      <p:sp>
        <p:nvSpPr>
          <p:cNvPr id="4" name="Slide Number Placeholder 3"/>
          <p:cNvSpPr>
            <a:spLocks noGrp="1"/>
          </p:cNvSpPr>
          <p:nvPr>
            <p:ph type="sldNum" sz="quarter" idx="10"/>
          </p:nvPr>
        </p:nvSpPr>
        <p:spPr/>
        <p:txBody>
          <a:bodyPr/>
          <a:lstStyle/>
          <a:p>
            <a:fld id="{62576DB2-9FD7-4544-B236-3B3CE969440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a:t>
            </a:r>
            <a:r>
              <a:rPr lang="en-US" baseline="0" dirty="0" smtClean="0"/>
              <a:t> understanding of trauma has shifted significantly over the past forty years. (Go over slide)</a:t>
            </a:r>
          </a:p>
          <a:p>
            <a:endParaRPr lang="en-US" baseline="0" dirty="0" smtClean="0"/>
          </a:p>
          <a:p>
            <a:r>
              <a:rPr lang="en-US" baseline="0" dirty="0" smtClean="0"/>
              <a:t>Today, </a:t>
            </a:r>
            <a:r>
              <a:rPr lang="en-US" b="1" baseline="0" dirty="0" smtClean="0"/>
              <a:t>recognition of the scope of impact of trauma suggests that we have a public health epidemic of major proportions.    </a:t>
            </a:r>
          </a:p>
          <a:p>
            <a:endParaRPr lang="en-US" baseline="0" dirty="0" smtClean="0"/>
          </a:p>
        </p:txBody>
      </p:sp>
      <p:sp>
        <p:nvSpPr>
          <p:cNvPr id="4" name="Slide Number Placeholder 3"/>
          <p:cNvSpPr>
            <a:spLocks noGrp="1"/>
          </p:cNvSpPr>
          <p:nvPr>
            <p:ph type="sldNum" sz="quarter" idx="10"/>
          </p:nvPr>
        </p:nvSpPr>
        <p:spPr/>
        <p:txBody>
          <a:bodyPr/>
          <a:lstStyle/>
          <a:p>
            <a:fld id="{63A8362D-20DA-4B6F-AA66-25DDC124903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pPr eaLnBrk="1" hangingPunct="1"/>
            <a:r>
              <a:rPr lang="en-US" dirty="0" smtClean="0">
                <a:latin typeface="Arial" charset="0"/>
              </a:rPr>
              <a:t>Trauma field began with vets returning from Vietnam and DV.  Our understanding of PTSD and our ability to treat symptoms of trauma has advanced significantly.  But as this slide illustrates, PTSD is just one very small part of the picture.  In fact, the experience of violence often becomes the central organizing principle in a person’ s life – if you are fearful and cant trust people, you cant form relationships and you lose your hope for the future – and pretty soon its affecting your ability to work and live and love. Beginning with the testimony of mental health survivors at Dare to Vision, and continuing with WCDVS we began to see that the impact of trauma was much wider than </a:t>
            </a:r>
            <a:r>
              <a:rPr lang="en-US" dirty="0" err="1" smtClean="0">
                <a:latin typeface="Arial" charset="0"/>
              </a:rPr>
              <a:t>recognizeable</a:t>
            </a:r>
            <a:r>
              <a:rPr lang="en-US" dirty="0" smtClean="0">
                <a:latin typeface="Arial" charset="0"/>
              </a:rPr>
              <a:t> </a:t>
            </a:r>
            <a:r>
              <a:rPr lang="en-US" dirty="0" err="1" smtClean="0">
                <a:latin typeface="Arial" charset="0"/>
              </a:rPr>
              <a:t>mh</a:t>
            </a:r>
            <a:r>
              <a:rPr lang="en-US" dirty="0" smtClean="0">
                <a:latin typeface="Arial" charset="0"/>
              </a:rPr>
              <a:t> problems.  Women in that study were NOT likely to be seen as trauma survivors but as mentally ill, substance abusers, homeless, criminals.  Now we are all sensitized to PTSD but folks whose experiences of violence and trauma have led to other problems – often behavioral problems rather than psychological symptoms – are still often mislabeled, misunderstood, and overlooked.  </a:t>
            </a:r>
          </a:p>
        </p:txBody>
      </p:sp>
      <p:sp>
        <p:nvSpPr>
          <p:cNvPr id="131076" name="Slide Number Placeholder 3"/>
          <p:cNvSpPr>
            <a:spLocks noGrp="1"/>
          </p:cNvSpPr>
          <p:nvPr>
            <p:ph type="sldNum" sz="quarter" idx="5"/>
          </p:nvPr>
        </p:nvSpPr>
        <p:spPr/>
        <p:txBody>
          <a:bodyPr/>
          <a:lstStyle/>
          <a:p>
            <a:pPr>
              <a:defRPr/>
            </a:pPr>
            <a:fld id="{D384ACDB-8DE7-440F-94FA-2E7277AA7040}" type="slidenum">
              <a:rPr lang="en-US" smtClean="0"/>
              <a:pPr>
                <a:defRPr/>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C4A8056D-5224-4250-92A8-6E3594E887C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9F4B56D-2CA3-440C-A967-0AA48FF04C0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92A96A3-201D-4978-8544-B5ACEA586A6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495800"/>
          </a:xfrm>
        </p:spPr>
        <p:txBody>
          <a:bodyPr/>
          <a:lstStyle/>
          <a:p>
            <a:pPr lvl="0"/>
            <a:endParaRPr lang="en-US" noProof="0"/>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95343C9A-DC9B-4210-8123-9A66B00ED74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pPr>
              <a:defRPr/>
            </a:pPr>
            <a:fld id="{D05F162D-95D8-4B97-8D21-DBBFEF1C4F40}"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3229800-793A-46E2-851F-ABABE383014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24300"/>
            <a:ext cx="82296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8ACFC020-C899-4CD2-B4C5-69604EAC0499}"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48544D77-CDC0-4171-8A46-A46BF0036285}"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B6FC876-B917-4E73-99F3-5EAFED01E4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97AAA0E-0184-4C84-B45B-C8B24C39131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34256A84-84DC-42CA-BAB6-E3DF8CECFEF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89B22F26-1737-4DFD-8F45-322A353FDF6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EC853C10-852C-4062-BC5D-A51D0BA81AD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47469E33-0C5F-47B5-BD14-C8A8EF4FE43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DD061F01-BA42-4553-B008-B189E707555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5E522D8-F78F-4EFE-A689-424DB436FFA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cs typeface="Arial" pitchFamily="34" charset="0"/>
              </a:defRPr>
            </a:lvl1pPr>
          </a:lstStyle>
          <a:p>
            <a:pPr>
              <a:defRPr/>
            </a:pPr>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Arial" pitchFamily="34" charset="0"/>
                <a:cs typeface="Arial" pitchFamily="34" charset="0"/>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Arial" pitchFamily="34" charset="0"/>
                <a:cs typeface="Arial" pitchFamily="34" charset="0"/>
              </a:defRPr>
            </a:lvl1pPr>
          </a:lstStyle>
          <a:p>
            <a:pPr>
              <a:defRPr/>
            </a:pPr>
            <a:fld id="{8F50AE1A-6B63-4219-AAFD-884D85BCD923}"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latin typeface="Arial" pitchFamily="34" charset="0"/>
                <a:cs typeface="Arial" pitchFamily="34" charset="0"/>
              </a:endParaRPr>
            </a:p>
          </p:txBody>
        </p:sp>
      </p:grpSp>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4" r:id="rId9"/>
    <p:sldLayoutId id="2147483852" r:id="rId10"/>
    <p:sldLayoutId id="2147483853" r:id="rId11"/>
    <p:sldLayoutId id="2147483855" r:id="rId12"/>
    <p:sldLayoutId id="2147483856" r:id="rId13"/>
    <p:sldLayoutId id="2147483858" r:id="rId14"/>
    <p:sldLayoutId id="2147483859" r:id="rId15"/>
    <p:sldLayoutId id="2147483860" r:id="rId16"/>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ctrTitle"/>
          </p:nvPr>
        </p:nvSpPr>
        <p:spPr>
          <a:xfrm>
            <a:off x="685800" y="762000"/>
            <a:ext cx="7772400" cy="3810000"/>
          </a:xfrm>
        </p:spPr>
        <p:txBody>
          <a:bodyPr>
            <a:normAutofit fontScale="90000"/>
          </a:bodyPr>
          <a:lstStyle/>
          <a:p>
            <a:pPr eaLnBrk="1" fontAlgn="auto" hangingPunct="1">
              <a:spcAft>
                <a:spcPts val="0"/>
              </a:spcAft>
              <a:defRPr/>
            </a:pP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r>
            <a:br>
              <a:rPr lang="en-US" dirty="0" smtClean="0"/>
            </a:br>
            <a:r>
              <a:rPr lang="en-US" dirty="0" smtClean="0"/>
              <a:t>From Trauma to Trauma-Informed Care:  A Public Health Revolution </a:t>
            </a:r>
            <a:r>
              <a:rPr lang="en-US" sz="4400" dirty="0" smtClean="0"/>
              <a:t> </a:t>
            </a:r>
            <a:r>
              <a:rPr lang="en-US" sz="4800" dirty="0" smtClean="0"/>
              <a:t/>
            </a:r>
            <a:br>
              <a:rPr lang="en-US" sz="4800" dirty="0" smtClean="0"/>
            </a:br>
            <a:endParaRPr lang="en-US" sz="4800" dirty="0"/>
          </a:p>
        </p:txBody>
      </p:sp>
      <p:sp>
        <p:nvSpPr>
          <p:cNvPr id="5123" name="Rectangle 3"/>
          <p:cNvSpPr>
            <a:spLocks noGrp="1" noChangeArrowheads="1"/>
          </p:cNvSpPr>
          <p:nvPr>
            <p:ph type="subTitle" idx="1"/>
          </p:nvPr>
        </p:nvSpPr>
        <p:spPr>
          <a:xfrm>
            <a:off x="609600" y="4191000"/>
            <a:ext cx="7854950" cy="2133600"/>
          </a:xfrm>
        </p:spPr>
        <p:txBody>
          <a:bodyPr/>
          <a:lstStyle/>
          <a:p>
            <a:pPr marR="0" eaLnBrk="1" hangingPunct="1"/>
            <a:r>
              <a:rPr lang="en-US" sz="2400" dirty="0" smtClean="0"/>
              <a:t>Maryland Coalition Against Sexual Assault </a:t>
            </a:r>
          </a:p>
          <a:p>
            <a:pPr marR="0" eaLnBrk="1" hangingPunct="1"/>
            <a:r>
              <a:rPr lang="en-US" sz="2400" dirty="0" smtClean="0"/>
              <a:t>October 21, 2010</a:t>
            </a:r>
          </a:p>
          <a:p>
            <a:pPr marR="0" eaLnBrk="1" hangingPunct="1"/>
            <a:r>
              <a:rPr lang="en-US" sz="2400" dirty="0" smtClean="0"/>
              <a:t>Andrea Blanch, PhD</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04800" y="914400"/>
            <a:ext cx="8458200" cy="914400"/>
          </a:xfrm>
        </p:spPr>
        <p:txBody>
          <a:bodyPr/>
          <a:lstStyle/>
          <a:p>
            <a:pPr eaLnBrk="1" hangingPunct="1"/>
            <a:r>
              <a:rPr lang="en-US" dirty="0" smtClean="0"/>
              <a:t>		Context is Critical</a:t>
            </a:r>
          </a:p>
        </p:txBody>
      </p:sp>
      <p:pic>
        <p:nvPicPr>
          <p:cNvPr id="11268" name="Picture 5" descr="refugees-2"/>
          <p:cNvPicPr>
            <a:picLocks noGrp="1" noChangeAspect="1" noChangeArrowheads="1"/>
          </p:cNvPicPr>
          <p:nvPr>
            <p:ph sz="half" idx="1"/>
          </p:nvPr>
        </p:nvPicPr>
        <p:blipFill>
          <a:blip r:embed="rId3" cstate="print"/>
          <a:srcRect l="13207" r="13208"/>
          <a:stretch>
            <a:fillRect/>
          </a:stretch>
        </p:blipFill>
        <p:spPr>
          <a:xfrm>
            <a:off x="-1" y="2057400"/>
            <a:ext cx="5213384" cy="4800601"/>
          </a:xfrm>
          <a:noFill/>
          <a:ln>
            <a:solidFill>
              <a:schemeClr val="tx1"/>
            </a:solidFill>
          </a:ln>
        </p:spPr>
      </p:pic>
      <p:sp>
        <p:nvSpPr>
          <p:cNvPr id="11267" name="Content Placeholder 3"/>
          <p:cNvSpPr>
            <a:spLocks noGrp="1"/>
          </p:cNvSpPr>
          <p:nvPr>
            <p:ph sz="half" idx="2"/>
          </p:nvPr>
        </p:nvSpPr>
        <p:spPr>
          <a:xfrm>
            <a:off x="5029200" y="2590800"/>
            <a:ext cx="4114800" cy="3764125"/>
          </a:xfrm>
        </p:spPr>
        <p:txBody>
          <a:bodyPr/>
          <a:lstStyle/>
          <a:p>
            <a:pPr eaLnBrk="1" hangingPunct="1">
              <a:buFont typeface="Wingdings 2" pitchFamily="18" charset="2"/>
              <a:buNone/>
            </a:pPr>
            <a:r>
              <a:rPr lang="en-US" sz="3200" dirty="0" smtClean="0"/>
              <a:t>  </a:t>
            </a:r>
            <a:r>
              <a:rPr lang="en-US" sz="3600" dirty="0" smtClean="0"/>
              <a:t>Trauma survivors are normal people who have been exposed to extreme events</a:t>
            </a:r>
          </a:p>
          <a:p>
            <a:pPr eaLnBrk="1" hangingPunct="1">
              <a:buFont typeface="Wingdings 2" pitchFamily="18" charset="2"/>
              <a:buNone/>
            </a:pPr>
            <a:r>
              <a:rPr lang="en-US" sz="3600" dirty="0" smtClean="0"/>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455152" cy="1447800"/>
          </a:xfrm>
        </p:spPr>
        <p:txBody>
          <a:bodyPr>
            <a:noAutofit/>
          </a:bodyPr>
          <a:lstStyle/>
          <a:p>
            <a:r>
              <a:rPr lang="en-US" sz="4800" dirty="0" smtClean="0"/>
              <a:t>Public Health Revolution</a:t>
            </a:r>
            <a:endParaRPr lang="en-US" sz="4800" dirty="0"/>
          </a:p>
        </p:txBody>
      </p:sp>
      <p:sp>
        <p:nvSpPr>
          <p:cNvPr id="3" name="Content Placeholder 2"/>
          <p:cNvSpPr>
            <a:spLocks noGrp="1"/>
          </p:cNvSpPr>
          <p:nvPr>
            <p:ph sz="quarter" idx="1"/>
          </p:nvPr>
        </p:nvSpPr>
        <p:spPr/>
        <p:txBody>
          <a:bodyPr>
            <a:normAutofit lnSpcReduction="10000"/>
          </a:bodyPr>
          <a:lstStyle/>
          <a:p>
            <a:r>
              <a:rPr lang="en-US" sz="2800" dirty="0" smtClean="0"/>
              <a:t>Mid-1800’s:</a:t>
            </a:r>
          </a:p>
          <a:p>
            <a:pPr lvl="1"/>
            <a:r>
              <a:rPr lang="en-US" sz="2800" dirty="0" smtClean="0"/>
              <a:t>Industrialization  </a:t>
            </a:r>
          </a:p>
          <a:p>
            <a:pPr lvl="1"/>
            <a:r>
              <a:rPr lang="en-US" sz="2800" dirty="0" smtClean="0"/>
              <a:t>Epidemic killed millions</a:t>
            </a:r>
          </a:p>
          <a:p>
            <a:pPr lvl="1"/>
            <a:r>
              <a:rPr lang="en-US" sz="2800" dirty="0" smtClean="0"/>
              <a:t>Average lifespan of industrial worker = 15 years</a:t>
            </a:r>
          </a:p>
          <a:p>
            <a:pPr>
              <a:buNone/>
            </a:pPr>
            <a:endParaRPr lang="en-US" sz="2800" dirty="0" smtClean="0"/>
          </a:p>
          <a:p>
            <a:r>
              <a:rPr lang="en-US" sz="2800" dirty="0" smtClean="0"/>
              <a:t>Mid-1900’s:</a:t>
            </a:r>
          </a:p>
          <a:p>
            <a:pPr lvl="1"/>
            <a:r>
              <a:rPr lang="en-US" sz="2800" dirty="0" smtClean="0"/>
              <a:t>Contagious diseases under control</a:t>
            </a:r>
          </a:p>
          <a:p>
            <a:pPr lvl="1"/>
            <a:r>
              <a:rPr lang="en-US" sz="2800" dirty="0" smtClean="0"/>
              <a:t>Greatest reduction of mortality in  history</a:t>
            </a:r>
          </a:p>
          <a:p>
            <a:pPr lvl="1"/>
            <a:r>
              <a:rPr lang="en-US" sz="2800" dirty="0" smtClean="0"/>
              <a:t>Public health infrastructure taken for grante</a:t>
            </a:r>
            <a:r>
              <a:rPr lang="en-US" dirty="0" smtClean="0"/>
              <a:t>d</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8150352" cy="1143000"/>
          </a:xfrm>
        </p:spPr>
        <p:txBody>
          <a:bodyPr>
            <a:noAutofit/>
          </a:bodyPr>
          <a:lstStyle/>
          <a:p>
            <a:r>
              <a:rPr lang="en-US" sz="4400" dirty="0" smtClean="0"/>
              <a:t>What Changed?</a:t>
            </a:r>
            <a:endParaRPr lang="en-US" sz="4400" dirty="0"/>
          </a:p>
        </p:txBody>
      </p:sp>
      <p:sp>
        <p:nvSpPr>
          <p:cNvPr id="3" name="Content Placeholder 2"/>
          <p:cNvSpPr>
            <a:spLocks noGrp="1"/>
          </p:cNvSpPr>
          <p:nvPr>
            <p:ph sz="quarter" idx="1"/>
          </p:nvPr>
        </p:nvSpPr>
        <p:spPr>
          <a:xfrm>
            <a:off x="301752" y="1524000"/>
            <a:ext cx="8503920" cy="5867400"/>
          </a:xfrm>
        </p:spPr>
        <p:txBody>
          <a:bodyPr>
            <a:normAutofit fontScale="25000" lnSpcReduction="20000"/>
          </a:bodyPr>
          <a:lstStyle/>
          <a:p>
            <a:r>
              <a:rPr lang="en-US" sz="10400" dirty="0" smtClean="0"/>
              <a:t>New Science:  The Germ Theory</a:t>
            </a:r>
          </a:p>
          <a:p>
            <a:pPr lvl="1"/>
            <a:r>
              <a:rPr lang="en-US" sz="10400" dirty="0" smtClean="0"/>
              <a:t>John Snow – removed pump handle, ended  epidemic</a:t>
            </a:r>
          </a:p>
          <a:p>
            <a:pPr lvl="1"/>
            <a:r>
              <a:rPr lang="en-US" sz="10400" dirty="0" smtClean="0"/>
              <a:t>Louis Pasteur -  germs  cause  disease</a:t>
            </a:r>
          </a:p>
          <a:p>
            <a:pPr lvl="1"/>
            <a:r>
              <a:rPr lang="en-US" sz="10400" dirty="0" smtClean="0"/>
              <a:t>Robert Koch -  identified  cholera bacillus</a:t>
            </a:r>
          </a:p>
          <a:p>
            <a:pPr lvl="1">
              <a:buNone/>
            </a:pPr>
            <a:endParaRPr lang="en-US" sz="10400" dirty="0" smtClean="0"/>
          </a:p>
          <a:p>
            <a:r>
              <a:rPr lang="en-US" sz="10400" dirty="0" smtClean="0"/>
              <a:t>New Techniques</a:t>
            </a:r>
          </a:p>
          <a:p>
            <a:pPr lvl="1"/>
            <a:r>
              <a:rPr lang="en-US" sz="10400" dirty="0" smtClean="0"/>
              <a:t>Public </a:t>
            </a:r>
            <a:r>
              <a:rPr lang="en-US" sz="10400" dirty="0" err="1" smtClean="0"/>
              <a:t>hygeine</a:t>
            </a:r>
            <a:r>
              <a:rPr lang="en-US" sz="10400" dirty="0" smtClean="0"/>
              <a:t> measures to prevent exposure</a:t>
            </a:r>
          </a:p>
          <a:p>
            <a:pPr lvl="1"/>
            <a:r>
              <a:rPr lang="en-US" sz="10400" dirty="0" smtClean="0"/>
              <a:t>Vaccinations to prevent contagion</a:t>
            </a:r>
          </a:p>
          <a:p>
            <a:pPr lvl="1"/>
            <a:r>
              <a:rPr lang="en-US" sz="10400" dirty="0" smtClean="0"/>
              <a:t>Antibiotics to cure infection</a:t>
            </a:r>
          </a:p>
          <a:p>
            <a:pPr lvl="1">
              <a:buNone/>
            </a:pPr>
            <a:endParaRPr lang="en-US" sz="10400" dirty="0" smtClean="0"/>
          </a:p>
          <a:p>
            <a:r>
              <a:rPr lang="en-US" sz="10400" dirty="0" smtClean="0"/>
              <a:t>Political Action</a:t>
            </a:r>
          </a:p>
          <a:p>
            <a:pPr lvl="1"/>
            <a:r>
              <a:rPr lang="en-US" sz="10400" dirty="0" smtClean="0"/>
              <a:t>Legislation</a:t>
            </a:r>
          </a:p>
          <a:p>
            <a:pPr lvl="1"/>
            <a:r>
              <a:rPr lang="en-US" sz="10400" dirty="0" smtClean="0"/>
              <a:t>Public health infrastructure</a:t>
            </a:r>
          </a:p>
          <a:p>
            <a:pPr lvl="1"/>
            <a:endParaRPr lang="en-US" sz="10400" dirty="0" smtClean="0"/>
          </a:p>
          <a:p>
            <a:pPr lvl="1"/>
            <a:endParaRPr lang="en-US" sz="10400" dirty="0" smtClean="0"/>
          </a:p>
          <a:p>
            <a:pPr lvl="1"/>
            <a:endParaRPr lang="en-US" sz="10400" dirty="0" smtClean="0"/>
          </a:p>
          <a:p>
            <a:pPr lvl="1"/>
            <a:endParaRPr lang="en-US" dirty="0" smtClean="0"/>
          </a:p>
          <a:p>
            <a:pPr>
              <a:buNone/>
            </a:pPr>
            <a:r>
              <a:rPr lang="en-US" dirty="0" smtClean="0"/>
              <a:t>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 Theory” of Trauma</a:t>
            </a:r>
            <a:endParaRPr lang="en-US" dirty="0"/>
          </a:p>
        </p:txBody>
      </p:sp>
      <p:sp>
        <p:nvSpPr>
          <p:cNvPr id="3" name="Content Placeholder 2"/>
          <p:cNvSpPr>
            <a:spLocks noGrp="1"/>
          </p:cNvSpPr>
          <p:nvPr>
            <p:ph idx="1"/>
          </p:nvPr>
        </p:nvSpPr>
        <p:spPr/>
        <p:txBody>
          <a:bodyPr/>
          <a:lstStyle/>
          <a:p>
            <a:r>
              <a:rPr lang="en-US" sz="2800" dirty="0" smtClean="0"/>
              <a:t>Epidemiology</a:t>
            </a:r>
          </a:p>
          <a:p>
            <a:pPr lvl="1"/>
            <a:r>
              <a:rPr lang="en-US" sz="2800" dirty="0" smtClean="0"/>
              <a:t>ACE study</a:t>
            </a:r>
          </a:p>
          <a:p>
            <a:pPr lvl="1"/>
            <a:r>
              <a:rPr lang="en-US" sz="2800" dirty="0" smtClean="0"/>
              <a:t>Statistics re incidence and prevalence</a:t>
            </a:r>
          </a:p>
          <a:p>
            <a:r>
              <a:rPr lang="en-US" sz="2800" dirty="0" smtClean="0"/>
              <a:t>Model of Contagion</a:t>
            </a:r>
          </a:p>
          <a:p>
            <a:pPr lvl="1"/>
            <a:r>
              <a:rPr lang="en-US" sz="2800" dirty="0" smtClean="0"/>
              <a:t>Trauma-violence cycle</a:t>
            </a:r>
          </a:p>
          <a:p>
            <a:pPr lvl="1"/>
            <a:r>
              <a:rPr lang="en-US" sz="2800" dirty="0" smtClean="0"/>
              <a:t>Intergenerational and historical transmission</a:t>
            </a:r>
          </a:p>
          <a:p>
            <a:r>
              <a:rPr lang="en-US" sz="2800" dirty="0" smtClean="0"/>
              <a:t>Causal Mechanism – neurobiological research</a:t>
            </a:r>
          </a:p>
          <a:p>
            <a:pPr lvl="1">
              <a:buNone/>
            </a:pPr>
            <a:endParaRPr lang="en-US" dirty="0" smtClean="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Footer Placeholder 2"/>
          <p:cNvSpPr>
            <a:spLocks noGrp="1"/>
          </p:cNvSpPr>
          <p:nvPr>
            <p:ph type="ftr" sz="quarter" idx="11"/>
          </p:nvPr>
        </p:nvSpPr>
        <p:spPr/>
        <p:txBody>
          <a:bodyPr/>
          <a:lstStyle/>
          <a:p>
            <a:pPr>
              <a:defRPr/>
            </a:pPr>
            <a:r>
              <a:rPr lang="en-US" dirty="0"/>
              <a:t>Key Concepts of TRM</a:t>
            </a:r>
          </a:p>
        </p:txBody>
      </p:sp>
      <p:grpSp>
        <p:nvGrpSpPr>
          <p:cNvPr id="2" name="Group 4"/>
          <p:cNvGrpSpPr>
            <a:grpSpLocks/>
          </p:cNvGrpSpPr>
          <p:nvPr/>
        </p:nvGrpSpPr>
        <p:grpSpPr bwMode="auto">
          <a:xfrm>
            <a:off x="1539875" y="3200400"/>
            <a:ext cx="6189663" cy="1255713"/>
            <a:chOff x="709" y="2256"/>
            <a:chExt cx="3899" cy="791"/>
          </a:xfrm>
        </p:grpSpPr>
        <p:sp>
          <p:nvSpPr>
            <p:cNvPr id="42001" name="Freeform 5"/>
            <p:cNvSpPr>
              <a:spLocks/>
            </p:cNvSpPr>
            <p:nvPr/>
          </p:nvSpPr>
          <p:spPr bwMode="auto">
            <a:xfrm>
              <a:off x="709" y="2256"/>
              <a:ext cx="3899" cy="791"/>
            </a:xfrm>
            <a:custGeom>
              <a:avLst/>
              <a:gdLst>
                <a:gd name="T0" fmla="*/ 0 w 3901"/>
                <a:gd name="T1" fmla="*/ 801 h 786"/>
                <a:gd name="T2" fmla="*/ 182 w 3901"/>
                <a:gd name="T3" fmla="*/ 749 h 786"/>
                <a:gd name="T4" fmla="*/ 545 w 3901"/>
                <a:gd name="T5" fmla="*/ 453 h 786"/>
                <a:gd name="T6" fmla="*/ 771 w 3901"/>
                <a:gd name="T7" fmla="*/ 302 h 786"/>
                <a:gd name="T8" fmla="*/ 983 w 3901"/>
                <a:gd name="T9" fmla="*/ 248 h 786"/>
                <a:gd name="T10" fmla="*/ 1301 w 3901"/>
                <a:gd name="T11" fmla="*/ 348 h 786"/>
                <a:gd name="T12" fmla="*/ 1709 w 3901"/>
                <a:gd name="T13" fmla="*/ 601 h 786"/>
                <a:gd name="T14" fmla="*/ 2163 w 3901"/>
                <a:gd name="T15" fmla="*/ 801 h 786"/>
                <a:gd name="T16" fmla="*/ 2480 w 3901"/>
                <a:gd name="T17" fmla="*/ 846 h 786"/>
                <a:gd name="T18" fmla="*/ 2888 w 3901"/>
                <a:gd name="T19" fmla="*/ 695 h 786"/>
                <a:gd name="T20" fmla="*/ 3327 w 3901"/>
                <a:gd name="T21" fmla="*/ 302 h 786"/>
                <a:gd name="T22" fmla="*/ 3735 w 3901"/>
                <a:gd name="T23" fmla="*/ 46 h 786"/>
                <a:gd name="T24" fmla="*/ 3871 w 3901"/>
                <a:gd name="T25" fmla="*/ 0 h 7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01"/>
                <a:gd name="T40" fmla="*/ 0 h 786"/>
                <a:gd name="T41" fmla="*/ 3901 w 3901"/>
                <a:gd name="T42" fmla="*/ 786 h 7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01" h="786">
                  <a:moveTo>
                    <a:pt x="0" y="726"/>
                  </a:moveTo>
                  <a:cubicBezTo>
                    <a:pt x="45" y="730"/>
                    <a:pt x="91" y="734"/>
                    <a:pt x="182" y="681"/>
                  </a:cubicBezTo>
                  <a:cubicBezTo>
                    <a:pt x="273" y="628"/>
                    <a:pt x="447" y="476"/>
                    <a:pt x="545" y="408"/>
                  </a:cubicBezTo>
                  <a:cubicBezTo>
                    <a:pt x="643" y="340"/>
                    <a:pt x="696" y="302"/>
                    <a:pt x="771" y="272"/>
                  </a:cubicBezTo>
                  <a:cubicBezTo>
                    <a:pt x="846" y="242"/>
                    <a:pt x="907" y="219"/>
                    <a:pt x="998" y="227"/>
                  </a:cubicBezTo>
                  <a:cubicBezTo>
                    <a:pt x="1089" y="235"/>
                    <a:pt x="1195" y="265"/>
                    <a:pt x="1316" y="318"/>
                  </a:cubicBezTo>
                  <a:cubicBezTo>
                    <a:pt x="1437" y="371"/>
                    <a:pt x="1580" y="476"/>
                    <a:pt x="1724" y="544"/>
                  </a:cubicBezTo>
                  <a:cubicBezTo>
                    <a:pt x="1868" y="612"/>
                    <a:pt x="2050" y="688"/>
                    <a:pt x="2178" y="726"/>
                  </a:cubicBezTo>
                  <a:cubicBezTo>
                    <a:pt x="2306" y="764"/>
                    <a:pt x="2374" y="786"/>
                    <a:pt x="2495" y="771"/>
                  </a:cubicBezTo>
                  <a:cubicBezTo>
                    <a:pt x="2616" y="756"/>
                    <a:pt x="2759" y="718"/>
                    <a:pt x="2903" y="635"/>
                  </a:cubicBezTo>
                  <a:cubicBezTo>
                    <a:pt x="3047" y="552"/>
                    <a:pt x="3213" y="370"/>
                    <a:pt x="3357" y="272"/>
                  </a:cubicBezTo>
                  <a:cubicBezTo>
                    <a:pt x="3501" y="174"/>
                    <a:pt x="3674" y="91"/>
                    <a:pt x="3765" y="46"/>
                  </a:cubicBezTo>
                  <a:cubicBezTo>
                    <a:pt x="3856" y="1"/>
                    <a:pt x="3878" y="0"/>
                    <a:pt x="3901" y="0"/>
                  </a:cubicBezTo>
                </a:path>
              </a:pathLst>
            </a:custGeom>
            <a:noFill/>
            <a:ln w="76200">
              <a:solidFill>
                <a:schemeClr val="tx1"/>
              </a:solidFill>
              <a:round/>
              <a:headEnd/>
              <a:tailEnd/>
            </a:ln>
          </p:spPr>
          <p:txBody>
            <a:bodyPr/>
            <a:lstStyle/>
            <a:p>
              <a:endParaRPr lang="en-US"/>
            </a:p>
          </p:txBody>
        </p:sp>
        <p:sp>
          <p:nvSpPr>
            <p:cNvPr id="42002" name="Line 6"/>
            <p:cNvSpPr>
              <a:spLocks noChangeShapeType="1"/>
            </p:cNvSpPr>
            <p:nvPr/>
          </p:nvSpPr>
          <p:spPr bwMode="auto">
            <a:xfrm flipV="1">
              <a:off x="1072" y="2669"/>
              <a:ext cx="363" cy="273"/>
            </a:xfrm>
            <a:prstGeom prst="line">
              <a:avLst/>
            </a:prstGeom>
            <a:noFill/>
            <a:ln w="38100">
              <a:solidFill>
                <a:srgbClr val="009900"/>
              </a:solidFill>
              <a:round/>
              <a:headEnd/>
              <a:tailEnd type="triangle" w="med" len="med"/>
            </a:ln>
          </p:spPr>
          <p:txBody>
            <a:bodyPr/>
            <a:lstStyle/>
            <a:p>
              <a:endParaRPr lang="en-US"/>
            </a:p>
          </p:txBody>
        </p:sp>
        <p:sp>
          <p:nvSpPr>
            <p:cNvPr id="42003" name="Line 7"/>
            <p:cNvSpPr>
              <a:spLocks noChangeShapeType="1"/>
            </p:cNvSpPr>
            <p:nvPr/>
          </p:nvSpPr>
          <p:spPr bwMode="auto">
            <a:xfrm>
              <a:off x="1934" y="2624"/>
              <a:ext cx="454" cy="227"/>
            </a:xfrm>
            <a:prstGeom prst="line">
              <a:avLst/>
            </a:prstGeom>
            <a:noFill/>
            <a:ln w="38100">
              <a:solidFill>
                <a:schemeClr val="accent2"/>
              </a:solidFill>
              <a:round/>
              <a:headEnd/>
              <a:tailEnd type="triangle" w="med" len="med"/>
            </a:ln>
          </p:spPr>
          <p:txBody>
            <a:bodyPr/>
            <a:lstStyle/>
            <a:p>
              <a:endParaRPr lang="en-US"/>
            </a:p>
          </p:txBody>
        </p:sp>
        <p:sp>
          <p:nvSpPr>
            <p:cNvPr id="42004" name="Line 8"/>
            <p:cNvSpPr>
              <a:spLocks noChangeShapeType="1"/>
            </p:cNvSpPr>
            <p:nvPr/>
          </p:nvSpPr>
          <p:spPr bwMode="auto">
            <a:xfrm flipV="1">
              <a:off x="3839" y="2533"/>
              <a:ext cx="363" cy="272"/>
            </a:xfrm>
            <a:prstGeom prst="line">
              <a:avLst/>
            </a:prstGeom>
            <a:noFill/>
            <a:ln w="38100">
              <a:solidFill>
                <a:srgbClr val="009900"/>
              </a:solidFill>
              <a:round/>
              <a:headEnd/>
              <a:tailEnd type="triangle" w="med" len="med"/>
            </a:ln>
          </p:spPr>
          <p:txBody>
            <a:bodyPr/>
            <a:lstStyle/>
            <a:p>
              <a:endParaRPr lang="en-US"/>
            </a:p>
          </p:txBody>
        </p:sp>
      </p:grpSp>
      <p:grpSp>
        <p:nvGrpSpPr>
          <p:cNvPr id="3" name="Group 9"/>
          <p:cNvGrpSpPr>
            <a:grpSpLocks/>
          </p:cNvGrpSpPr>
          <p:nvPr/>
        </p:nvGrpSpPr>
        <p:grpSpPr bwMode="auto">
          <a:xfrm>
            <a:off x="1387475" y="3124200"/>
            <a:ext cx="6400800" cy="1371600"/>
            <a:chOff x="816" y="1776"/>
            <a:chExt cx="4032" cy="864"/>
          </a:xfrm>
        </p:grpSpPr>
        <p:sp>
          <p:nvSpPr>
            <p:cNvPr id="41999" name="Line 10"/>
            <p:cNvSpPr>
              <a:spLocks noChangeShapeType="1"/>
            </p:cNvSpPr>
            <p:nvPr/>
          </p:nvSpPr>
          <p:spPr bwMode="auto">
            <a:xfrm>
              <a:off x="816" y="1776"/>
              <a:ext cx="4032" cy="0"/>
            </a:xfrm>
            <a:prstGeom prst="line">
              <a:avLst/>
            </a:prstGeom>
            <a:noFill/>
            <a:ln w="38100">
              <a:solidFill>
                <a:schemeClr val="tx1"/>
              </a:solidFill>
              <a:prstDash val="dash"/>
              <a:round/>
              <a:headEnd/>
              <a:tailEnd/>
            </a:ln>
          </p:spPr>
          <p:txBody>
            <a:bodyPr/>
            <a:lstStyle/>
            <a:p>
              <a:endParaRPr lang="en-US"/>
            </a:p>
          </p:txBody>
        </p:sp>
        <p:sp>
          <p:nvSpPr>
            <p:cNvPr id="42000" name="Line 11"/>
            <p:cNvSpPr>
              <a:spLocks noChangeShapeType="1"/>
            </p:cNvSpPr>
            <p:nvPr/>
          </p:nvSpPr>
          <p:spPr bwMode="auto">
            <a:xfrm>
              <a:off x="816" y="2640"/>
              <a:ext cx="4032" cy="0"/>
            </a:xfrm>
            <a:prstGeom prst="line">
              <a:avLst/>
            </a:prstGeom>
            <a:noFill/>
            <a:ln w="38100">
              <a:solidFill>
                <a:schemeClr val="tx1"/>
              </a:solidFill>
              <a:prstDash val="dash"/>
              <a:round/>
              <a:headEnd/>
              <a:tailEnd/>
            </a:ln>
          </p:spPr>
          <p:txBody>
            <a:bodyPr/>
            <a:lstStyle/>
            <a:p>
              <a:endParaRPr lang="en-US"/>
            </a:p>
          </p:txBody>
        </p:sp>
      </p:grpSp>
      <p:sp>
        <p:nvSpPr>
          <p:cNvPr id="620556" name="AutoShape 12"/>
          <p:cNvSpPr>
            <a:spLocks noChangeArrowheads="1"/>
          </p:cNvSpPr>
          <p:nvPr/>
        </p:nvSpPr>
        <p:spPr bwMode="auto">
          <a:xfrm rot="15015223" flipH="1">
            <a:off x="197644" y="2180431"/>
            <a:ext cx="2819400" cy="744538"/>
          </a:xfrm>
          <a:prstGeom prst="lightningBolt">
            <a:avLst/>
          </a:prstGeom>
          <a:solidFill>
            <a:srgbClr val="FF0000"/>
          </a:solidFill>
          <a:ln w="9525">
            <a:solidFill>
              <a:schemeClr val="tx1"/>
            </a:solidFill>
            <a:miter lim="800000"/>
            <a:headEnd/>
            <a:tailEnd/>
          </a:ln>
        </p:spPr>
        <p:txBody>
          <a:bodyPr wrap="none" anchor="ctr"/>
          <a:lstStyle/>
          <a:p>
            <a:endParaRPr lang="en-US"/>
          </a:p>
        </p:txBody>
      </p:sp>
      <p:sp>
        <p:nvSpPr>
          <p:cNvPr id="620557" name="Freeform 13"/>
          <p:cNvSpPr>
            <a:spLocks/>
          </p:cNvSpPr>
          <p:nvPr/>
        </p:nvSpPr>
        <p:spPr bwMode="auto">
          <a:xfrm>
            <a:off x="2530475" y="2438400"/>
            <a:ext cx="4800600" cy="2743200"/>
          </a:xfrm>
          <a:custGeom>
            <a:avLst/>
            <a:gdLst>
              <a:gd name="T0" fmla="*/ 0 w 3024"/>
              <a:gd name="T1" fmla="*/ 2147483647 h 1728"/>
              <a:gd name="T2" fmla="*/ 2147483647 w 3024"/>
              <a:gd name="T3" fmla="*/ 2147483647 h 1728"/>
              <a:gd name="T4" fmla="*/ 2147483647 w 3024"/>
              <a:gd name="T5" fmla="*/ 2147483647 h 1728"/>
              <a:gd name="T6" fmla="*/ 2147483647 w 3024"/>
              <a:gd name="T7" fmla="*/ 2147483647 h 1728"/>
              <a:gd name="T8" fmla="*/ 2147483647 w 3024"/>
              <a:gd name="T9" fmla="*/ 2147483647 h 1728"/>
              <a:gd name="T10" fmla="*/ 2147483647 w 3024"/>
              <a:gd name="T11" fmla="*/ 0 h 1728"/>
              <a:gd name="T12" fmla="*/ 2147483647 w 3024"/>
              <a:gd name="T13" fmla="*/ 0 h 1728"/>
              <a:gd name="T14" fmla="*/ 2147483647 w 3024"/>
              <a:gd name="T15" fmla="*/ 2147483647 h 1728"/>
              <a:gd name="T16" fmla="*/ 2147483647 w 3024"/>
              <a:gd name="T17" fmla="*/ 2147483647 h 1728"/>
              <a:gd name="T18" fmla="*/ 2147483647 w 3024"/>
              <a:gd name="T19" fmla="*/ 2147483647 h 172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4"/>
              <a:gd name="T31" fmla="*/ 0 h 1728"/>
              <a:gd name="T32" fmla="*/ 3024 w 3024"/>
              <a:gd name="T33" fmla="*/ 1728 h 172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4" h="1728">
                <a:moveTo>
                  <a:pt x="0" y="816"/>
                </a:moveTo>
                <a:lnTo>
                  <a:pt x="240" y="384"/>
                </a:lnTo>
                <a:lnTo>
                  <a:pt x="384" y="1344"/>
                </a:lnTo>
                <a:lnTo>
                  <a:pt x="672" y="288"/>
                </a:lnTo>
                <a:lnTo>
                  <a:pt x="864" y="1680"/>
                </a:lnTo>
                <a:lnTo>
                  <a:pt x="1152" y="0"/>
                </a:lnTo>
                <a:lnTo>
                  <a:pt x="1536" y="0"/>
                </a:lnTo>
                <a:lnTo>
                  <a:pt x="1920" y="1728"/>
                </a:lnTo>
                <a:lnTo>
                  <a:pt x="2352" y="1728"/>
                </a:lnTo>
                <a:lnTo>
                  <a:pt x="3024" y="48"/>
                </a:lnTo>
              </a:path>
            </a:pathLst>
          </a:custGeom>
          <a:noFill/>
          <a:ln w="57150">
            <a:solidFill>
              <a:srgbClr val="FF0000"/>
            </a:solidFill>
            <a:round/>
            <a:headEnd/>
            <a:tailEnd/>
          </a:ln>
        </p:spPr>
        <p:txBody>
          <a:bodyPr/>
          <a:lstStyle/>
          <a:p>
            <a:endParaRPr lang="en-US"/>
          </a:p>
        </p:txBody>
      </p:sp>
      <p:sp>
        <p:nvSpPr>
          <p:cNvPr id="620558" name="Text Box 14"/>
          <p:cNvSpPr txBox="1">
            <a:spLocks noChangeArrowheads="1"/>
          </p:cNvSpPr>
          <p:nvPr/>
        </p:nvSpPr>
        <p:spPr bwMode="auto">
          <a:xfrm>
            <a:off x="990600" y="609600"/>
            <a:ext cx="2667000" cy="1190625"/>
          </a:xfrm>
          <a:prstGeom prst="rect">
            <a:avLst/>
          </a:prstGeom>
          <a:noFill/>
          <a:ln w="9525">
            <a:noFill/>
            <a:miter lim="800000"/>
            <a:headEnd/>
            <a:tailEnd/>
          </a:ln>
        </p:spPr>
        <p:txBody>
          <a:bodyPr>
            <a:spAutoFit/>
          </a:bodyPr>
          <a:lstStyle/>
          <a:p>
            <a:r>
              <a:rPr lang="en-US" sz="3600" b="1">
                <a:solidFill>
                  <a:srgbClr val="FF0000"/>
                </a:solidFill>
              </a:rPr>
              <a:t>Traumatic </a:t>
            </a:r>
          </a:p>
          <a:p>
            <a:r>
              <a:rPr lang="en-US" sz="3600" b="1">
                <a:solidFill>
                  <a:srgbClr val="FF0000"/>
                </a:solidFill>
              </a:rPr>
              <a:t>Event!</a:t>
            </a:r>
          </a:p>
        </p:txBody>
      </p:sp>
      <p:sp>
        <p:nvSpPr>
          <p:cNvPr id="620559" name="Text Box 15"/>
          <p:cNvSpPr txBox="1">
            <a:spLocks noChangeArrowheads="1"/>
          </p:cNvSpPr>
          <p:nvPr/>
        </p:nvSpPr>
        <p:spPr bwMode="auto">
          <a:xfrm>
            <a:off x="3886200" y="1447800"/>
            <a:ext cx="2560638" cy="830263"/>
          </a:xfrm>
          <a:prstGeom prst="rect">
            <a:avLst/>
          </a:prstGeom>
          <a:noFill/>
          <a:ln w="9525">
            <a:solidFill>
              <a:srgbClr val="FF0000"/>
            </a:solidFill>
            <a:miter lim="800000"/>
            <a:headEnd/>
            <a:tailEnd/>
          </a:ln>
        </p:spPr>
        <p:txBody>
          <a:bodyPr wrap="none">
            <a:spAutoFit/>
          </a:bodyPr>
          <a:lstStyle/>
          <a:p>
            <a:r>
              <a:rPr lang="en-US" sz="2400" b="1"/>
              <a:t>Stuck on “High”</a:t>
            </a:r>
          </a:p>
          <a:p>
            <a:r>
              <a:rPr lang="en-US" sz="2400" b="1"/>
              <a:t>Hyper-arousal</a:t>
            </a:r>
          </a:p>
        </p:txBody>
      </p:sp>
      <p:sp>
        <p:nvSpPr>
          <p:cNvPr id="620560" name="Text Box 16"/>
          <p:cNvSpPr txBox="1">
            <a:spLocks noChangeArrowheads="1"/>
          </p:cNvSpPr>
          <p:nvPr/>
        </p:nvSpPr>
        <p:spPr bwMode="auto">
          <a:xfrm>
            <a:off x="4419600" y="5334000"/>
            <a:ext cx="2492375" cy="830263"/>
          </a:xfrm>
          <a:prstGeom prst="rect">
            <a:avLst/>
          </a:prstGeom>
          <a:noFill/>
          <a:ln w="12700">
            <a:solidFill>
              <a:schemeClr val="bg2"/>
            </a:solidFill>
            <a:miter lim="800000"/>
            <a:headEnd/>
            <a:tailEnd/>
          </a:ln>
        </p:spPr>
        <p:txBody>
          <a:bodyPr wrap="none">
            <a:spAutoFit/>
          </a:bodyPr>
          <a:lstStyle/>
          <a:p>
            <a:r>
              <a:rPr lang="en-US" sz="2400" b="1"/>
              <a:t>Stuck on “Low”</a:t>
            </a:r>
          </a:p>
          <a:p>
            <a:r>
              <a:rPr lang="en-US" sz="2400" b="1"/>
              <a:t>Hypo-arousal</a:t>
            </a:r>
          </a:p>
        </p:txBody>
      </p:sp>
      <p:sp>
        <p:nvSpPr>
          <p:cNvPr id="620561" name="Text Box 17"/>
          <p:cNvSpPr txBox="1">
            <a:spLocks noChangeArrowheads="1"/>
          </p:cNvSpPr>
          <p:nvPr/>
        </p:nvSpPr>
        <p:spPr bwMode="auto">
          <a:xfrm>
            <a:off x="6781800" y="787400"/>
            <a:ext cx="1905000" cy="1477963"/>
          </a:xfrm>
          <a:prstGeom prst="rect">
            <a:avLst/>
          </a:prstGeom>
          <a:noFill/>
          <a:ln w="9525">
            <a:solidFill>
              <a:srgbClr val="FF0000"/>
            </a:solidFill>
            <a:miter lim="800000"/>
            <a:headEnd/>
            <a:tailEnd/>
          </a:ln>
        </p:spPr>
        <p:txBody>
          <a:bodyPr>
            <a:spAutoFit/>
          </a:bodyPr>
          <a:lstStyle/>
          <a:p>
            <a:r>
              <a:rPr lang="en-US" sz="1800"/>
              <a:t>Hyperactivity</a:t>
            </a:r>
          </a:p>
          <a:p>
            <a:r>
              <a:rPr lang="en-US" sz="1800"/>
              <a:t>Hypervigilance</a:t>
            </a:r>
          </a:p>
          <a:p>
            <a:r>
              <a:rPr lang="en-US" sz="1800"/>
              <a:t>Mania</a:t>
            </a:r>
          </a:p>
          <a:p>
            <a:r>
              <a:rPr lang="en-US" sz="1800"/>
              <a:t>Anxiety &amp; Panic</a:t>
            </a:r>
          </a:p>
          <a:p>
            <a:r>
              <a:rPr lang="en-US" sz="1800"/>
              <a:t>Rage</a:t>
            </a:r>
          </a:p>
        </p:txBody>
      </p:sp>
      <p:sp>
        <p:nvSpPr>
          <p:cNvPr id="620562" name="Text Box 18"/>
          <p:cNvSpPr txBox="1">
            <a:spLocks noChangeArrowheads="1"/>
          </p:cNvSpPr>
          <p:nvPr/>
        </p:nvSpPr>
        <p:spPr bwMode="auto">
          <a:xfrm>
            <a:off x="1524000" y="4800600"/>
            <a:ext cx="2209800" cy="1200150"/>
          </a:xfrm>
          <a:prstGeom prst="rect">
            <a:avLst/>
          </a:prstGeom>
          <a:noFill/>
          <a:ln w="12700">
            <a:solidFill>
              <a:schemeClr val="bg2"/>
            </a:solidFill>
            <a:miter lim="800000"/>
            <a:headEnd/>
            <a:tailEnd/>
          </a:ln>
        </p:spPr>
        <p:txBody>
          <a:bodyPr>
            <a:spAutoFit/>
          </a:bodyPr>
          <a:lstStyle/>
          <a:p>
            <a:r>
              <a:rPr lang="en-US" sz="1800"/>
              <a:t>Depression</a:t>
            </a:r>
          </a:p>
          <a:p>
            <a:r>
              <a:rPr lang="en-US" sz="1800"/>
              <a:t>Disconnection</a:t>
            </a:r>
          </a:p>
          <a:p>
            <a:r>
              <a:rPr lang="en-US" sz="1800"/>
              <a:t>Exhaustion/Fatigue</a:t>
            </a:r>
          </a:p>
          <a:p>
            <a:r>
              <a:rPr lang="en-US" sz="1800"/>
              <a:t>Numbness</a:t>
            </a:r>
          </a:p>
        </p:txBody>
      </p:sp>
      <p:sp>
        <p:nvSpPr>
          <p:cNvPr id="620563" name="Text Box 19"/>
          <p:cNvSpPr txBox="1">
            <a:spLocks noChangeArrowheads="1"/>
          </p:cNvSpPr>
          <p:nvPr/>
        </p:nvSpPr>
        <p:spPr bwMode="auto">
          <a:xfrm rot="-5400000">
            <a:off x="7208838" y="3459162"/>
            <a:ext cx="2743200" cy="701675"/>
          </a:xfrm>
          <a:prstGeom prst="rect">
            <a:avLst/>
          </a:prstGeom>
          <a:noFill/>
          <a:ln w="9525">
            <a:noFill/>
            <a:miter lim="800000"/>
            <a:headEnd/>
            <a:tailEnd/>
          </a:ln>
        </p:spPr>
        <p:txBody>
          <a:bodyPr>
            <a:spAutoFit/>
          </a:bodyPr>
          <a:lstStyle/>
          <a:p>
            <a:r>
              <a:rPr lang="en-US" sz="2000"/>
              <a:t>Normal Range</a:t>
            </a:r>
          </a:p>
          <a:p>
            <a:r>
              <a:rPr lang="en-US" sz="2000"/>
              <a:t>Window of Tolerance</a:t>
            </a:r>
          </a:p>
        </p:txBody>
      </p:sp>
      <p:sp>
        <p:nvSpPr>
          <p:cNvPr id="620564" name="AutoShape 20"/>
          <p:cNvSpPr>
            <a:spLocks/>
          </p:cNvSpPr>
          <p:nvPr/>
        </p:nvSpPr>
        <p:spPr bwMode="auto">
          <a:xfrm>
            <a:off x="7864475" y="3124200"/>
            <a:ext cx="228600" cy="1371600"/>
          </a:xfrm>
          <a:prstGeom prst="rightBrace">
            <a:avLst>
              <a:gd name="adj1" fmla="val 50000"/>
              <a:gd name="adj2" fmla="val 50000"/>
            </a:avLst>
          </a:prstGeom>
          <a:noFill/>
          <a:ln w="9525">
            <a:solidFill>
              <a:schemeClr val="tx1"/>
            </a:solidFill>
            <a:round/>
            <a:headEnd/>
            <a:tailEnd/>
          </a:ln>
        </p:spPr>
        <p:txBody>
          <a:bodyPr wrap="none" anchor="ctr"/>
          <a:lstStyle/>
          <a:p>
            <a:endParaRPr lang="en-US"/>
          </a:p>
        </p:txBody>
      </p:sp>
      <p:sp>
        <p:nvSpPr>
          <p:cNvPr id="53263" name="Date Placeholder 20"/>
          <p:cNvSpPr>
            <a:spLocks noGrp="1"/>
          </p:cNvSpPr>
          <p:nvPr>
            <p:ph type="dt" sz="quarter" idx="10"/>
          </p:nvPr>
        </p:nvSpPr>
        <p:spPr/>
        <p:txBody>
          <a:bodyPr/>
          <a:lstStyle/>
          <a:p>
            <a:pPr>
              <a:defRPr/>
            </a:pPr>
            <a:r>
              <a:rPr lang="en-US" dirty="0"/>
              <a:t>Slide by Elaine Miller-Karas &amp; L. Leitch(c)2007</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2000"/>
                                        <p:tgtEl>
                                          <p:spTgt spid="3"/>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620564"/>
                                        </p:tgtEl>
                                        <p:attrNameLst>
                                          <p:attrName>style.visibility</p:attrName>
                                        </p:attrNameLst>
                                      </p:cBhvr>
                                      <p:to>
                                        <p:strVal val="visible"/>
                                      </p:to>
                                    </p:set>
                                    <p:animEffect transition="in" filter="wipe(left)">
                                      <p:cBhvr>
                                        <p:cTn id="11" dur="1000"/>
                                        <p:tgtEl>
                                          <p:spTgt spid="620564"/>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620563"/>
                                        </p:tgtEl>
                                        <p:attrNameLst>
                                          <p:attrName>style.visibility</p:attrName>
                                        </p:attrNameLst>
                                      </p:cBhvr>
                                      <p:to>
                                        <p:strVal val="visible"/>
                                      </p:to>
                                    </p:set>
                                    <p:animEffect transition="in" filter="wipe(right)">
                                      <p:cBhvr>
                                        <p:cTn id="14" dur="500"/>
                                        <p:tgtEl>
                                          <p:spTgt spid="620563"/>
                                        </p:tgtEl>
                                      </p:cBhvr>
                                    </p:animEffect>
                                  </p:childTnLst>
                                </p:cTn>
                              </p:par>
                              <p:par>
                                <p:cTn id="15" presetID="22" presetClass="entr" presetSubtype="8"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20556"/>
                                        </p:tgtEl>
                                        <p:attrNameLst>
                                          <p:attrName>style.visibility</p:attrName>
                                        </p:attrNameLst>
                                      </p:cBhvr>
                                      <p:to>
                                        <p:strVal val="visible"/>
                                      </p:to>
                                    </p:set>
                                    <p:animEffect transition="in" filter="wipe(left)">
                                      <p:cBhvr>
                                        <p:cTn id="22" dur="500"/>
                                        <p:tgtEl>
                                          <p:spTgt spid="620556"/>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20558"/>
                                        </p:tgtEl>
                                        <p:attrNameLst>
                                          <p:attrName>style.visibility</p:attrName>
                                        </p:attrNameLst>
                                      </p:cBhvr>
                                      <p:to>
                                        <p:strVal val="visible"/>
                                      </p:to>
                                    </p:set>
                                    <p:animEffect transition="in" filter="wipe(left)">
                                      <p:cBhvr>
                                        <p:cTn id="26" dur="1000"/>
                                        <p:tgtEl>
                                          <p:spTgt spid="62055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par>
                                <p:cTn id="32" presetID="22" presetClass="entr" presetSubtype="8" fill="hold" grpId="0" nodeType="withEffect">
                                  <p:stCondLst>
                                    <p:cond delay="0"/>
                                  </p:stCondLst>
                                  <p:childTnLst>
                                    <p:set>
                                      <p:cBhvr>
                                        <p:cTn id="33" dur="1" fill="hold">
                                          <p:stCondLst>
                                            <p:cond delay="0"/>
                                          </p:stCondLst>
                                        </p:cTn>
                                        <p:tgtEl>
                                          <p:spTgt spid="620557"/>
                                        </p:tgtEl>
                                        <p:attrNameLst>
                                          <p:attrName>style.visibility</p:attrName>
                                        </p:attrNameLst>
                                      </p:cBhvr>
                                      <p:to>
                                        <p:strVal val="visible"/>
                                      </p:to>
                                    </p:set>
                                    <p:animEffect transition="in" filter="wipe(left)">
                                      <p:cBhvr>
                                        <p:cTn id="34" dur="3000"/>
                                        <p:tgtEl>
                                          <p:spTgt spid="620557"/>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620559"/>
                                        </p:tgtEl>
                                        <p:attrNameLst>
                                          <p:attrName>style.visibility</p:attrName>
                                        </p:attrNameLst>
                                      </p:cBhvr>
                                      <p:to>
                                        <p:strVal val="visible"/>
                                      </p:to>
                                    </p:set>
                                    <p:animEffect transition="in" filter="dissolve">
                                      <p:cBhvr>
                                        <p:cTn id="39" dur="2000"/>
                                        <p:tgtEl>
                                          <p:spTgt spid="62055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620561"/>
                                        </p:tgtEl>
                                        <p:attrNameLst>
                                          <p:attrName>style.visibility</p:attrName>
                                        </p:attrNameLst>
                                      </p:cBhvr>
                                      <p:to>
                                        <p:strVal val="visible"/>
                                      </p:to>
                                    </p:set>
                                    <p:animEffect transition="in" filter="wipe(up)">
                                      <p:cBhvr>
                                        <p:cTn id="44" dur="3000"/>
                                        <p:tgtEl>
                                          <p:spTgt spid="62056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620560"/>
                                        </p:tgtEl>
                                        <p:attrNameLst>
                                          <p:attrName>style.visibility</p:attrName>
                                        </p:attrNameLst>
                                      </p:cBhvr>
                                      <p:to>
                                        <p:strVal val="visible"/>
                                      </p:to>
                                    </p:set>
                                    <p:animEffect transition="in" filter="dissolve">
                                      <p:cBhvr>
                                        <p:cTn id="49" dur="2000"/>
                                        <p:tgtEl>
                                          <p:spTgt spid="62056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1" fill="hold" grpId="0" nodeType="clickEffect">
                                  <p:stCondLst>
                                    <p:cond delay="0"/>
                                  </p:stCondLst>
                                  <p:childTnLst>
                                    <p:set>
                                      <p:cBhvr>
                                        <p:cTn id="53" dur="1" fill="hold">
                                          <p:stCondLst>
                                            <p:cond delay="0"/>
                                          </p:stCondLst>
                                        </p:cTn>
                                        <p:tgtEl>
                                          <p:spTgt spid="620562"/>
                                        </p:tgtEl>
                                        <p:attrNameLst>
                                          <p:attrName>style.visibility</p:attrName>
                                        </p:attrNameLst>
                                      </p:cBhvr>
                                      <p:to>
                                        <p:strVal val="visible"/>
                                      </p:to>
                                    </p:set>
                                    <p:animEffect transition="in" filter="wipe(up)">
                                      <p:cBhvr>
                                        <p:cTn id="54" dur="3000"/>
                                        <p:tgtEl>
                                          <p:spTgt spid="6205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56" grpId="0" animBg="1"/>
      <p:bldP spid="620557" grpId="0" animBg="1"/>
      <p:bldP spid="620558" grpId="0"/>
      <p:bldP spid="620559" grpId="0" animBg="1"/>
      <p:bldP spid="620560" grpId="0" animBg="1"/>
      <p:bldP spid="620561" grpId="0" animBg="1"/>
      <p:bldP spid="620562" grpId="0" animBg="1"/>
      <p:bldP spid="620563" grpId="0"/>
      <p:bldP spid="6205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455152" cy="1524000"/>
          </a:xfrm>
        </p:spPr>
        <p:txBody>
          <a:bodyPr>
            <a:noAutofit/>
          </a:bodyPr>
          <a:lstStyle/>
          <a:p>
            <a:r>
              <a:rPr lang="en-US" sz="4800" dirty="0" smtClean="0"/>
              <a:t>Trauma as a Public Health Issue</a:t>
            </a:r>
            <a:endParaRPr lang="en-US" sz="4800" dirty="0"/>
          </a:p>
        </p:txBody>
      </p:sp>
      <p:sp>
        <p:nvSpPr>
          <p:cNvPr id="3" name="Content Placeholder 2"/>
          <p:cNvSpPr>
            <a:spLocks noGrp="1"/>
          </p:cNvSpPr>
          <p:nvPr>
            <p:ph sz="quarter" idx="1"/>
          </p:nvPr>
        </p:nvSpPr>
        <p:spPr>
          <a:xfrm>
            <a:off x="301752" y="1905000"/>
            <a:ext cx="8503920" cy="4953000"/>
          </a:xfrm>
        </p:spPr>
        <p:txBody>
          <a:bodyPr>
            <a:normAutofit/>
          </a:bodyPr>
          <a:lstStyle/>
          <a:p>
            <a:r>
              <a:rPr lang="en-US" sz="3200" dirty="0" smtClean="0"/>
              <a:t>New Techniques for Intervention</a:t>
            </a:r>
          </a:p>
          <a:p>
            <a:pPr lvl="1"/>
            <a:r>
              <a:rPr lang="en-US" sz="3200" dirty="0" smtClean="0"/>
              <a:t>Violence prevention to reduce exposure </a:t>
            </a:r>
          </a:p>
          <a:p>
            <a:pPr lvl="1"/>
            <a:r>
              <a:rPr lang="en-US" sz="3200" dirty="0" smtClean="0"/>
              <a:t>Secondary prevention  to reduce contagion</a:t>
            </a:r>
          </a:p>
          <a:p>
            <a:pPr lvl="1"/>
            <a:r>
              <a:rPr lang="en-US" sz="3200" dirty="0" smtClean="0"/>
              <a:t>Trauma treatment &amp; trauma-informed care</a:t>
            </a:r>
          </a:p>
          <a:p>
            <a:r>
              <a:rPr lang="en-US" sz="3200" dirty="0" smtClean="0"/>
              <a:t>Political Action</a:t>
            </a:r>
          </a:p>
          <a:p>
            <a:pPr lvl="1"/>
            <a:r>
              <a:rPr lang="en-US" sz="3200" dirty="0" smtClean="0"/>
              <a:t>Legislation to reduce violence</a:t>
            </a:r>
          </a:p>
          <a:p>
            <a:pPr lvl="1"/>
            <a:r>
              <a:rPr lang="en-US" sz="3200" dirty="0" smtClean="0"/>
              <a:t>Infrastructure to support trauma informed care</a:t>
            </a:r>
            <a:endParaRPr lang="en-US" sz="3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nvGraphicFramePr>
        <p:xfrm>
          <a:off x="609600" y="1447800"/>
          <a:ext cx="80010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524000" y="1295400"/>
            <a:ext cx="1981200" cy="1384995"/>
          </a:xfrm>
          <a:prstGeom prst="rect">
            <a:avLst/>
          </a:prstGeom>
          <a:noFill/>
        </p:spPr>
        <p:txBody>
          <a:bodyPr wrap="square" rtlCol="0">
            <a:spAutoFit/>
          </a:bodyPr>
          <a:lstStyle/>
          <a:p>
            <a:pPr lvl="0"/>
            <a:endParaRPr lang="en-US" dirty="0" smtClean="0"/>
          </a:p>
          <a:p>
            <a:pPr lvl="0"/>
            <a:r>
              <a:rPr lang="en-US" dirty="0" smtClean="0"/>
              <a:t>Public Awareness</a:t>
            </a:r>
            <a:endParaRPr lang="en-US" dirty="0"/>
          </a:p>
        </p:txBody>
      </p:sp>
      <p:sp>
        <p:nvSpPr>
          <p:cNvPr id="4" name="TextBox 3"/>
          <p:cNvSpPr txBox="1"/>
          <p:nvPr/>
        </p:nvSpPr>
        <p:spPr>
          <a:xfrm>
            <a:off x="1981200" y="685800"/>
            <a:ext cx="7162800" cy="769441"/>
          </a:xfrm>
          <a:prstGeom prst="rect">
            <a:avLst/>
          </a:prstGeom>
          <a:noFill/>
        </p:spPr>
        <p:txBody>
          <a:bodyPr wrap="square" rtlCol="0">
            <a:spAutoFit/>
          </a:bodyPr>
          <a:lstStyle/>
          <a:p>
            <a:r>
              <a:rPr lang="en-US" sz="4400" dirty="0" smtClean="0"/>
              <a:t>Cycle of Intervention</a:t>
            </a:r>
            <a:endParaRPr lang="en-US" sz="4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28600" y="704850"/>
            <a:ext cx="4419600" cy="4400550"/>
          </a:xfrm>
        </p:spPr>
        <p:txBody>
          <a:bodyPr/>
          <a:lstStyle/>
          <a:p>
            <a:pPr eaLnBrk="1" hangingPunct="1">
              <a:defRPr/>
            </a:pPr>
            <a:endParaRPr lang="en-US" sz="5400" dirty="0"/>
          </a:p>
        </p:txBody>
      </p:sp>
      <p:pic>
        <p:nvPicPr>
          <p:cNvPr id="6" name="Picture 5" descr="somali Utah%20Bantu%20Family"/>
          <p:cNvPicPr>
            <a:picLocks noChangeAspect="1" noChangeArrowheads="1"/>
          </p:cNvPicPr>
          <p:nvPr/>
        </p:nvPicPr>
        <p:blipFill>
          <a:blip r:embed="rId3" cstate="print">
            <a:lum bright="6000" contrast="18000"/>
          </a:blip>
          <a:srcRect t="7398" b="8195"/>
          <a:stretch>
            <a:fillRect/>
          </a:stretch>
        </p:blipFill>
        <p:spPr>
          <a:xfrm>
            <a:off x="0" y="-6626"/>
            <a:ext cx="5638800" cy="6864626"/>
          </a:xfrm>
          <a:prstGeom prst="rect">
            <a:avLst/>
          </a:prstGeom>
          <a:noFill/>
          <a:ln>
            <a:solidFill>
              <a:schemeClr val="tx1"/>
            </a:solidFill>
          </a:ln>
        </p:spPr>
      </p:pic>
      <p:sp>
        <p:nvSpPr>
          <p:cNvPr id="9" name="TextBox 8"/>
          <p:cNvSpPr txBox="1"/>
          <p:nvPr/>
        </p:nvSpPr>
        <p:spPr>
          <a:xfrm>
            <a:off x="5943600" y="1828800"/>
            <a:ext cx="2971800" cy="2800767"/>
          </a:xfrm>
          <a:prstGeom prst="rect">
            <a:avLst/>
          </a:prstGeom>
          <a:noFill/>
        </p:spPr>
        <p:txBody>
          <a:bodyPr wrap="square" rtlCol="0">
            <a:spAutoFit/>
          </a:bodyPr>
          <a:lstStyle/>
          <a:p>
            <a:r>
              <a:rPr lang="en-US" sz="4400" dirty="0" smtClean="0"/>
              <a:t>Effective Prevention Programs </a:t>
            </a:r>
            <a:br>
              <a:rPr lang="en-US" sz="4400" dirty="0" smtClean="0"/>
            </a:br>
            <a:r>
              <a:rPr lang="en-US" sz="4400" dirty="0" smtClean="0"/>
              <a:t>Exist</a:t>
            </a:r>
            <a:endParaRPr lang="en-US" sz="4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762000" y="704850"/>
            <a:ext cx="7924800" cy="1504950"/>
          </a:xfrm>
        </p:spPr>
        <p:txBody>
          <a:bodyPr/>
          <a:lstStyle/>
          <a:p>
            <a:pPr eaLnBrk="1" hangingPunct="1"/>
            <a:r>
              <a:rPr lang="en-US" dirty="0" smtClean="0"/>
              <a:t>Supporting</a:t>
            </a:r>
            <a:br>
              <a:rPr lang="en-US" dirty="0" smtClean="0"/>
            </a:br>
            <a:r>
              <a:rPr lang="en-US" dirty="0" smtClean="0"/>
              <a:t>Resilience </a:t>
            </a:r>
          </a:p>
        </p:txBody>
      </p:sp>
      <p:sp>
        <p:nvSpPr>
          <p:cNvPr id="23555" name="Content Placeholder 2"/>
          <p:cNvSpPr>
            <a:spLocks noGrp="1"/>
          </p:cNvSpPr>
          <p:nvPr>
            <p:ph sz="half" idx="1"/>
          </p:nvPr>
        </p:nvSpPr>
        <p:spPr>
          <a:xfrm>
            <a:off x="381000" y="2590800"/>
            <a:ext cx="4724400" cy="4267200"/>
          </a:xfrm>
        </p:spPr>
        <p:txBody>
          <a:bodyPr/>
          <a:lstStyle/>
          <a:p>
            <a:pPr eaLnBrk="1" hangingPunct="1"/>
            <a:r>
              <a:rPr lang="en-US" sz="3200" dirty="0" smtClean="0"/>
              <a:t>Common – even normative</a:t>
            </a:r>
          </a:p>
          <a:p>
            <a:pPr eaLnBrk="1" hangingPunct="1"/>
            <a:r>
              <a:rPr lang="en-US" sz="3200" dirty="0" smtClean="0"/>
              <a:t>Multidimensional</a:t>
            </a:r>
          </a:p>
          <a:p>
            <a:pPr eaLnBrk="1" hangingPunct="1"/>
            <a:r>
              <a:rPr lang="en-US" sz="3200" dirty="0" smtClean="0"/>
              <a:t>Post traumatic </a:t>
            </a:r>
          </a:p>
          <a:p>
            <a:pPr eaLnBrk="1" hangingPunct="1">
              <a:buNone/>
            </a:pPr>
            <a:r>
              <a:rPr lang="en-US" sz="3200" dirty="0" smtClean="0"/>
              <a:t>   growth is possible</a:t>
            </a:r>
          </a:p>
        </p:txBody>
      </p:sp>
      <p:pic>
        <p:nvPicPr>
          <p:cNvPr id="23556" name="Picture 5" descr="survivor2"/>
          <p:cNvPicPr>
            <a:picLocks noGrp="1" noChangeAspect="1" noChangeArrowheads="1"/>
          </p:cNvPicPr>
          <p:nvPr>
            <p:ph sz="half" idx="2"/>
          </p:nvPr>
        </p:nvPicPr>
        <p:blipFill>
          <a:blip r:embed="rId3" cstate="print"/>
          <a:srcRect l="6299" t="3088" r="4478" b="3970"/>
          <a:stretch>
            <a:fillRect/>
          </a:stretch>
        </p:blipFill>
        <p:spPr>
          <a:xfrm>
            <a:off x="4343400" y="0"/>
            <a:ext cx="4800600" cy="6858000"/>
          </a:xfr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924800" cy="1143000"/>
          </a:xfrm>
        </p:spPr>
        <p:txBody>
          <a:bodyPr>
            <a:noAutofit/>
          </a:bodyPr>
          <a:lstStyle/>
          <a:p>
            <a:r>
              <a:rPr lang="en-US" sz="5400" dirty="0" smtClean="0"/>
              <a:t>Supporting Youth Resilience</a:t>
            </a:r>
            <a:endParaRPr lang="en-US" sz="5400" dirty="0"/>
          </a:p>
        </p:txBody>
      </p:sp>
      <p:sp>
        <p:nvSpPr>
          <p:cNvPr id="3" name="Content Placeholder 2"/>
          <p:cNvSpPr>
            <a:spLocks noGrp="1"/>
          </p:cNvSpPr>
          <p:nvPr>
            <p:ph sz="quarter" idx="1"/>
          </p:nvPr>
        </p:nvSpPr>
        <p:spPr>
          <a:xfrm>
            <a:off x="457200" y="2133600"/>
            <a:ext cx="8229600" cy="4191000"/>
          </a:xfrm>
        </p:spPr>
        <p:txBody>
          <a:bodyPr>
            <a:normAutofit/>
          </a:bodyPr>
          <a:lstStyle/>
          <a:p>
            <a:r>
              <a:rPr lang="en-US" sz="4400" dirty="0" smtClean="0"/>
              <a:t>Nurse-Family Partnership</a:t>
            </a:r>
          </a:p>
          <a:p>
            <a:r>
              <a:rPr lang="en-US" sz="4400" dirty="0" smtClean="0"/>
              <a:t>Positive Parenting Programs</a:t>
            </a:r>
          </a:p>
          <a:p>
            <a:r>
              <a:rPr lang="en-US" sz="4400" dirty="0" smtClean="0"/>
              <a:t>School-based Resilience Programs</a:t>
            </a:r>
          </a:p>
          <a:p>
            <a:r>
              <a:rPr lang="en-US" sz="4400" dirty="0" smtClean="0"/>
              <a:t>Therapeutic Foster Care</a:t>
            </a:r>
          </a:p>
          <a:p>
            <a:endParaRPr lang="en-US" sz="3200" dirty="0" smtClean="0"/>
          </a:p>
          <a:p>
            <a:endParaRPr lang="en-US" sz="2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Bringing it Home</a:t>
            </a:r>
          </a:p>
        </p:txBody>
      </p:sp>
      <p:sp>
        <p:nvSpPr>
          <p:cNvPr id="6147" name="Content Placeholder 2"/>
          <p:cNvSpPr>
            <a:spLocks noGrp="1"/>
          </p:cNvSpPr>
          <p:nvPr>
            <p:ph idx="1"/>
          </p:nvPr>
        </p:nvSpPr>
        <p:spPr>
          <a:xfrm>
            <a:off x="457200" y="2286000"/>
            <a:ext cx="8229600" cy="4038600"/>
          </a:xfrm>
        </p:spPr>
        <p:txBody>
          <a:bodyPr/>
          <a:lstStyle/>
          <a:p>
            <a:pPr eaLnBrk="1" hangingPunct="1"/>
            <a:r>
              <a:rPr lang="en-US" sz="3200" dirty="0" smtClean="0"/>
              <a:t>Almost everyone you serve has a trauma history.  So do many staff &amp; volunteers </a:t>
            </a:r>
          </a:p>
          <a:p>
            <a:pPr eaLnBrk="1" hangingPunct="1"/>
            <a:r>
              <a:rPr lang="en-US" sz="3200" dirty="0" smtClean="0"/>
              <a:t>Some of the thorniest problems in human services result from undiagnosed trauma</a:t>
            </a:r>
          </a:p>
          <a:p>
            <a:pPr eaLnBrk="1" hangingPunct="1"/>
            <a:r>
              <a:rPr lang="en-US" sz="3200" dirty="0" smtClean="0"/>
              <a:t>When we name the problem correctly, solutions emerge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Picture 7" descr="refugee_children"/>
          <p:cNvPicPr>
            <a:picLocks noGrp="1" noChangeAspect="1" noChangeArrowheads="1"/>
          </p:cNvPicPr>
          <p:nvPr>
            <p:ph/>
          </p:nvPr>
        </p:nvPicPr>
        <p:blipFill>
          <a:blip r:embed="rId2" cstate="print"/>
          <a:srcRect r="10808"/>
          <a:stretch>
            <a:fillRect/>
          </a:stretch>
        </p:blipFill>
        <p:spPr>
          <a:xfrm>
            <a:off x="-42651" y="0"/>
            <a:ext cx="9215215" cy="6858000"/>
          </a:xfrm>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381000"/>
            <a:ext cx="8153400" cy="2057400"/>
          </a:xfrm>
        </p:spPr>
        <p:txBody>
          <a:bodyPr>
            <a:normAutofit fontScale="90000"/>
          </a:bodyPr>
          <a:lstStyle/>
          <a:p>
            <a:pPr eaLnBrk="1" hangingPunct="1">
              <a:defRPr/>
            </a:pPr>
            <a:r>
              <a:rPr lang="en-US" sz="4000" b="1" dirty="0" smtClean="0"/>
              <a:t> </a:t>
            </a:r>
            <a:br>
              <a:rPr lang="en-US" sz="4000" b="1" dirty="0" smtClean="0"/>
            </a:br>
            <a:r>
              <a:rPr lang="en-US" sz="6000" dirty="0" smtClean="0"/>
              <a:t>Trauma Treatment &amp; Trauma Informed Care</a:t>
            </a:r>
          </a:p>
        </p:txBody>
      </p:sp>
      <p:sp>
        <p:nvSpPr>
          <p:cNvPr id="1027" name="Rectangle 3"/>
          <p:cNvSpPr>
            <a:spLocks noGrp="1" noChangeArrowheads="1"/>
          </p:cNvSpPr>
          <p:nvPr>
            <p:ph idx="1"/>
          </p:nvPr>
        </p:nvSpPr>
        <p:spPr>
          <a:xfrm>
            <a:off x="457200" y="2133600"/>
            <a:ext cx="8229600" cy="4191000"/>
          </a:xfrm>
        </p:spPr>
        <p:txBody>
          <a:bodyPr/>
          <a:lstStyle/>
          <a:p>
            <a:pPr eaLnBrk="1" hangingPunct="1">
              <a:lnSpc>
                <a:spcPct val="90000"/>
              </a:lnSpc>
              <a:defRPr/>
            </a:pPr>
            <a:endParaRPr lang="en-US" sz="2800" dirty="0" smtClean="0"/>
          </a:p>
          <a:p>
            <a:pPr eaLnBrk="1" hangingPunct="1">
              <a:lnSpc>
                <a:spcPct val="90000"/>
              </a:lnSpc>
              <a:defRPr/>
            </a:pPr>
            <a:r>
              <a:rPr lang="en-US" sz="3600" dirty="0" smtClean="0"/>
              <a:t>Trauma specific treatments are designed to address symptoms of trauma</a:t>
            </a:r>
          </a:p>
          <a:p>
            <a:pPr marL="274320" lvl="1" indent="-274320">
              <a:lnSpc>
                <a:spcPct val="90000"/>
              </a:lnSpc>
              <a:buClr>
                <a:schemeClr val="accent3"/>
              </a:buClr>
              <a:buSzPct val="95000"/>
              <a:defRPr/>
            </a:pPr>
            <a:endParaRPr lang="en-US" sz="3600" dirty="0" smtClean="0"/>
          </a:p>
          <a:p>
            <a:pPr marL="274320" lvl="1" indent="-274320">
              <a:lnSpc>
                <a:spcPct val="90000"/>
              </a:lnSpc>
              <a:buClr>
                <a:schemeClr val="accent3"/>
              </a:buClr>
              <a:buSzPct val="95000"/>
              <a:defRPr/>
            </a:pPr>
            <a:r>
              <a:rPr lang="en-US" sz="3600" dirty="0" smtClean="0"/>
              <a:t>Trauma-informed services incorporate knowledge about trauma in </a:t>
            </a:r>
            <a:r>
              <a:rPr lang="en-US" sz="3600" u="sng" dirty="0" smtClean="0"/>
              <a:t>all</a:t>
            </a:r>
            <a:r>
              <a:rPr lang="en-US" sz="3600" dirty="0" smtClean="0"/>
              <a:t> aspects of service delivery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047750"/>
          </a:xfrm>
        </p:spPr>
        <p:txBody>
          <a:bodyPr/>
          <a:lstStyle/>
          <a:p>
            <a:r>
              <a:rPr lang="en-US" sz="5400" dirty="0" smtClean="0"/>
              <a:t>TIC as Unifying Principle</a:t>
            </a:r>
            <a:endParaRPr lang="en-US" sz="5400" dirty="0"/>
          </a:p>
        </p:txBody>
      </p:sp>
      <p:sp>
        <p:nvSpPr>
          <p:cNvPr id="3" name="Content Placeholder 2"/>
          <p:cNvSpPr>
            <a:spLocks noGrp="1"/>
          </p:cNvSpPr>
          <p:nvPr>
            <p:ph idx="1"/>
          </p:nvPr>
        </p:nvSpPr>
        <p:spPr>
          <a:xfrm>
            <a:off x="457200" y="1905000"/>
            <a:ext cx="8229600" cy="4724400"/>
          </a:xfrm>
        </p:spPr>
        <p:txBody>
          <a:bodyPr/>
          <a:lstStyle/>
          <a:p>
            <a:r>
              <a:rPr lang="en-US" sz="3600" dirty="0" smtClean="0"/>
              <a:t>Every agency, office and department has a role in preventing &amp; healing trauma</a:t>
            </a:r>
          </a:p>
          <a:p>
            <a:r>
              <a:rPr lang="en-US" sz="3600" dirty="0" smtClean="0"/>
              <a:t>Brings together local leaders to reduce violence &amp; create “trauma informed communities”</a:t>
            </a:r>
          </a:p>
          <a:p>
            <a:r>
              <a:rPr lang="en-US" sz="3600" dirty="0" smtClean="0"/>
              <a:t>Provides a way for every person to get involved </a:t>
            </a:r>
          </a:p>
          <a:p>
            <a:endParaRPr lang="en-US" sz="3200" dirty="0" smtClean="0"/>
          </a:p>
          <a:p>
            <a:pPr lvl="1">
              <a:buNone/>
            </a:pPr>
            <a:endParaRPr lang="en-US" dirty="0" smtClean="0"/>
          </a:p>
          <a:p>
            <a:pPr lvl="1"/>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704850"/>
            <a:ext cx="8229600" cy="1143000"/>
          </a:xfrm>
        </p:spPr>
        <p:txBody>
          <a:bodyPr/>
          <a:lstStyle/>
          <a:p>
            <a:pPr eaLnBrk="1" hangingPunct="1"/>
            <a:r>
              <a:rPr lang="en-US" smtClean="0"/>
              <a:t>Trauma Informed Practice</a:t>
            </a:r>
          </a:p>
        </p:txBody>
      </p:sp>
      <p:sp>
        <p:nvSpPr>
          <p:cNvPr id="28675" name="Content Placeholder 2"/>
          <p:cNvSpPr>
            <a:spLocks noGrp="1"/>
          </p:cNvSpPr>
          <p:nvPr>
            <p:ph sz="half" idx="1"/>
          </p:nvPr>
        </p:nvSpPr>
        <p:spPr>
          <a:xfrm>
            <a:off x="457200" y="1981200"/>
            <a:ext cx="4038600" cy="4876800"/>
          </a:xfrm>
        </p:spPr>
        <p:txBody>
          <a:bodyPr/>
          <a:lstStyle/>
          <a:p>
            <a:pPr eaLnBrk="1" hangingPunct="1"/>
            <a:r>
              <a:rPr lang="en-US" sz="2800" b="1" smtClean="0"/>
              <a:t>Religious settings</a:t>
            </a:r>
          </a:p>
          <a:p>
            <a:pPr eaLnBrk="1" hangingPunct="1"/>
            <a:r>
              <a:rPr lang="en-US" sz="2800" b="1" smtClean="0"/>
              <a:t>Art classes</a:t>
            </a:r>
          </a:p>
          <a:p>
            <a:pPr eaLnBrk="1" hangingPunct="1"/>
            <a:r>
              <a:rPr lang="en-US" sz="2800" b="1" smtClean="0"/>
              <a:t>Job programs</a:t>
            </a:r>
          </a:p>
          <a:p>
            <a:pPr eaLnBrk="1" hangingPunct="1"/>
            <a:r>
              <a:rPr lang="en-US" sz="2800" b="1" smtClean="0"/>
              <a:t>Advocacy</a:t>
            </a:r>
          </a:p>
          <a:p>
            <a:pPr eaLnBrk="1" hangingPunct="1"/>
            <a:r>
              <a:rPr lang="en-US" sz="2800" b="1" smtClean="0"/>
              <a:t>Housing</a:t>
            </a:r>
          </a:p>
          <a:p>
            <a:pPr eaLnBrk="1" hangingPunct="1"/>
            <a:r>
              <a:rPr lang="en-US" sz="2800" b="1" smtClean="0"/>
              <a:t>ESL classes</a:t>
            </a:r>
          </a:p>
          <a:p>
            <a:pPr eaLnBrk="1" hangingPunct="1"/>
            <a:r>
              <a:rPr lang="en-US" sz="2800" b="1" smtClean="0"/>
              <a:t>Schoolrooms</a:t>
            </a:r>
          </a:p>
          <a:p>
            <a:pPr eaLnBrk="1" hangingPunct="1"/>
            <a:r>
              <a:rPr lang="en-US" sz="2800" b="1" smtClean="0"/>
              <a:t>Law enforcement</a:t>
            </a:r>
          </a:p>
          <a:p>
            <a:pPr eaLnBrk="1" hangingPunct="1"/>
            <a:r>
              <a:rPr lang="en-US" sz="2800" b="1" smtClean="0"/>
              <a:t>Healthcare</a:t>
            </a:r>
          </a:p>
          <a:p>
            <a:pPr eaLnBrk="1" hangingPunct="1"/>
            <a:endParaRPr lang="en-US" smtClean="0"/>
          </a:p>
        </p:txBody>
      </p:sp>
      <p:pic>
        <p:nvPicPr>
          <p:cNvPr id="28676" name="Picture 2"/>
          <p:cNvPicPr>
            <a:picLocks noGrp="1" noChangeAspect="1" noChangeArrowheads="1"/>
          </p:cNvPicPr>
          <p:nvPr>
            <p:ph sz="half" idx="2"/>
          </p:nvPr>
        </p:nvPicPr>
        <p:blipFill>
          <a:blip r:embed="rId3" cstate="print"/>
          <a:srcRect l="13493" r="20222"/>
          <a:stretch>
            <a:fillRect/>
          </a:stretch>
        </p:blipFill>
        <p:spPr>
          <a:xfrm>
            <a:off x="4246448" y="1981200"/>
            <a:ext cx="4897552" cy="4876800"/>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Characteristics of TIC</a:t>
            </a:r>
            <a:endParaRPr lang="en-US" sz="5400" dirty="0"/>
          </a:p>
        </p:txBody>
      </p:sp>
      <p:sp>
        <p:nvSpPr>
          <p:cNvPr id="3" name="Content Placeholder 2"/>
          <p:cNvSpPr>
            <a:spLocks noGrp="1"/>
          </p:cNvSpPr>
          <p:nvPr>
            <p:ph idx="1"/>
          </p:nvPr>
        </p:nvSpPr>
        <p:spPr/>
        <p:txBody>
          <a:bodyPr/>
          <a:lstStyle/>
          <a:p>
            <a:pPr marL="742950" indent="-742950">
              <a:buFont typeface="+mj-lt"/>
              <a:buAutoNum type="arabicPeriod"/>
            </a:pPr>
            <a:r>
              <a:rPr lang="en-US" sz="3600" dirty="0" smtClean="0"/>
              <a:t>Knowledgeable re trauma</a:t>
            </a:r>
          </a:p>
          <a:p>
            <a:pPr marL="742950" indent="-742950">
              <a:buFont typeface="+mj-lt"/>
              <a:buAutoNum type="arabicPeriod"/>
            </a:pPr>
            <a:r>
              <a:rPr lang="en-US" sz="3600" dirty="0" smtClean="0"/>
              <a:t>Uses universal precautions</a:t>
            </a:r>
          </a:p>
          <a:p>
            <a:pPr marL="742950" indent="-742950">
              <a:buFont typeface="+mj-lt"/>
              <a:buAutoNum type="arabicPeriod"/>
            </a:pPr>
            <a:r>
              <a:rPr lang="en-US" sz="3600" dirty="0" smtClean="0"/>
              <a:t>Supports self healing</a:t>
            </a:r>
          </a:p>
          <a:p>
            <a:pPr marL="742950" indent="-742950">
              <a:buFont typeface="+mj-lt"/>
              <a:buAutoNum type="arabicPeriod"/>
            </a:pPr>
            <a:r>
              <a:rPr lang="en-US" sz="3600" dirty="0" smtClean="0"/>
              <a:t>Basic needs come first</a:t>
            </a:r>
          </a:p>
          <a:p>
            <a:pPr marL="742950" indent="-742950">
              <a:buFont typeface="+mj-lt"/>
              <a:buAutoNum type="arabicPeriod"/>
            </a:pPr>
            <a:r>
              <a:rPr lang="en-US" sz="3600" dirty="0" smtClean="0"/>
              <a:t>Respects cultural &amp; gender differences</a:t>
            </a:r>
          </a:p>
          <a:p>
            <a:pPr marL="742950" indent="-742950">
              <a:buFont typeface="+mj-lt"/>
              <a:buAutoNum type="arabicPeriod"/>
            </a:pPr>
            <a:r>
              <a:rPr lang="en-US" sz="3600" dirty="0" smtClean="0"/>
              <a:t>Focuses on both clients &amp; staff</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1123950"/>
          </a:xfrm>
        </p:spPr>
        <p:txBody>
          <a:bodyPr/>
          <a:lstStyle/>
          <a:p>
            <a:pPr eaLnBrk="1" hangingPunct="1"/>
            <a:r>
              <a:rPr lang="en-US" dirty="0" smtClean="0"/>
              <a:t>1.  Knowledge about Trauma</a:t>
            </a:r>
          </a:p>
        </p:txBody>
      </p:sp>
      <p:sp>
        <p:nvSpPr>
          <p:cNvPr id="13315" name="Content Placeholder 2"/>
          <p:cNvSpPr>
            <a:spLocks noGrp="1"/>
          </p:cNvSpPr>
          <p:nvPr>
            <p:ph idx="1"/>
          </p:nvPr>
        </p:nvSpPr>
        <p:spPr>
          <a:xfrm>
            <a:off x="457200" y="1752600"/>
            <a:ext cx="8229600" cy="4343400"/>
          </a:xfrm>
        </p:spPr>
        <p:txBody>
          <a:bodyPr/>
          <a:lstStyle/>
          <a:p>
            <a:pPr eaLnBrk="1" hangingPunct="1">
              <a:buNone/>
            </a:pPr>
            <a:endParaRPr lang="en-US" sz="3600" dirty="0" smtClean="0"/>
          </a:p>
          <a:p>
            <a:pPr eaLnBrk="1" hangingPunct="1"/>
            <a:r>
              <a:rPr lang="en-US" sz="3600" dirty="0" smtClean="0"/>
              <a:t>Recognize symptoms  &amp; behavioral manifestations </a:t>
            </a:r>
          </a:p>
          <a:p>
            <a:pPr eaLnBrk="1" hangingPunct="1"/>
            <a:r>
              <a:rPr lang="en-US" sz="3600" dirty="0" smtClean="0"/>
              <a:t>Ask: “What happened to you?” rather than “What’s wrong with you?”</a:t>
            </a:r>
          </a:p>
          <a:p>
            <a:pPr eaLnBrk="1" hangingPunct="1"/>
            <a:r>
              <a:rPr lang="en-US" sz="3600" dirty="0" smtClean="0"/>
              <a:t>Understands power and privilege</a:t>
            </a:r>
          </a:p>
          <a:p>
            <a:pPr eaLnBrk="1" hangingPunct="1">
              <a:buFont typeface="Wingdings 2" pitchFamily="18" charset="2"/>
              <a:buNone/>
            </a:pPr>
            <a:endParaRPr lang="en-US" dirty="0" smtClean="0"/>
          </a:p>
          <a:p>
            <a:pPr eaLnBrk="1" hangingPunct="1">
              <a:buFont typeface="Wingdings 2" pitchFamily="18" charset="2"/>
              <a:buNone/>
            </a:pPr>
            <a:endParaRPr lang="en-US" dirty="0" smtClean="0"/>
          </a:p>
          <a:p>
            <a:pPr eaLnBrk="1" hangingPunct="1"/>
            <a:endParaRPr lang="en-US" dirty="0" smtClean="0"/>
          </a:p>
          <a:p>
            <a:pPr eaLnBrk="1" hangingPunct="1"/>
            <a:endParaRPr lang="en-US"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Ex: Self Inflicted Violence </a:t>
            </a:r>
          </a:p>
        </p:txBody>
      </p:sp>
      <p:sp>
        <p:nvSpPr>
          <p:cNvPr id="14339" name="Content Placeholder 2"/>
          <p:cNvSpPr>
            <a:spLocks noGrp="1"/>
          </p:cNvSpPr>
          <p:nvPr>
            <p:ph idx="1"/>
          </p:nvPr>
        </p:nvSpPr>
        <p:spPr>
          <a:xfrm>
            <a:off x="457200" y="1981200"/>
            <a:ext cx="8229600" cy="4191000"/>
          </a:xfrm>
        </p:spPr>
        <p:txBody>
          <a:bodyPr/>
          <a:lstStyle/>
          <a:p>
            <a:r>
              <a:rPr lang="en-US" sz="3600" dirty="0" smtClean="0"/>
              <a:t>What is it?</a:t>
            </a:r>
          </a:p>
          <a:p>
            <a:r>
              <a:rPr lang="en-US" sz="3600" dirty="0" smtClean="0"/>
              <a:t>Why do people do it?</a:t>
            </a:r>
          </a:p>
          <a:p>
            <a:r>
              <a:rPr lang="en-US" sz="3600" dirty="0" smtClean="0"/>
              <a:t>Does it have a relationship to childhood trauma?</a:t>
            </a:r>
          </a:p>
          <a:p>
            <a:pPr lvl="1">
              <a:buFont typeface="Wingdings 2" pitchFamily="18" charset="2"/>
              <a:buNone/>
            </a:pPr>
            <a:r>
              <a:rPr lang="en-US" sz="3600" dirty="0" smtClean="0"/>
              <a:t>  “The earlier the abuse, the more self-directed the aggression”  </a:t>
            </a:r>
            <a:r>
              <a:rPr lang="en-US" sz="1800" dirty="0" smtClean="0"/>
              <a:t>Bessel van de </a:t>
            </a:r>
            <a:r>
              <a:rPr lang="en-US" sz="1800" dirty="0" err="1" smtClean="0"/>
              <a:t>Kolk</a:t>
            </a:r>
            <a:r>
              <a:rPr lang="en-US" sz="1800" dirty="0" smtClean="0"/>
              <a:t>, MD</a:t>
            </a:r>
          </a:p>
          <a:p>
            <a:pPr lvl="1">
              <a:buFont typeface="Wingdings 2" pitchFamily="18" charset="2"/>
              <a:buNone/>
            </a:pPr>
            <a:endParaRPr lang="en-US" dirty="0" smtClean="0"/>
          </a:p>
          <a:p>
            <a:pPr lvl="2" algn="r">
              <a:buFont typeface="Wingdings 2" pitchFamily="18" charset="2"/>
              <a:buNone/>
            </a:pPr>
            <a:endParaRPr lang="en-US" dirty="0" smtClean="0"/>
          </a:p>
        </p:txBody>
      </p:sp>
      <p:sp>
        <p:nvSpPr>
          <p:cNvPr id="14340" name="TextBox 3"/>
          <p:cNvSpPr txBox="1">
            <a:spLocks noChangeArrowheads="1"/>
          </p:cNvSpPr>
          <p:nvPr/>
        </p:nvSpPr>
        <p:spPr bwMode="auto">
          <a:xfrm>
            <a:off x="5029200" y="6096000"/>
            <a:ext cx="7620000" cy="369888"/>
          </a:xfrm>
          <a:prstGeom prst="rect">
            <a:avLst/>
          </a:prstGeom>
          <a:noFill/>
          <a:ln w="9525">
            <a:noFill/>
            <a:miter lim="800000"/>
            <a:headEnd/>
            <a:tailEnd/>
          </a:ln>
        </p:spPr>
        <p:txBody>
          <a:bodyPr>
            <a:spAutoFit/>
          </a:bodyPr>
          <a:lstStyle/>
          <a:p>
            <a:r>
              <a:rPr lang="en-US" sz="1800"/>
              <a:t>From Ruta Mazelis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a:t>
            </a:r>
            <a:r>
              <a:rPr lang="en-US" sz="5400" dirty="0" smtClean="0"/>
              <a:t>Universal Precautions</a:t>
            </a:r>
            <a:endParaRPr lang="en-US" sz="5400" dirty="0"/>
          </a:p>
        </p:txBody>
      </p:sp>
      <p:sp>
        <p:nvSpPr>
          <p:cNvPr id="3" name="Content Placeholder 2"/>
          <p:cNvSpPr>
            <a:spLocks noGrp="1"/>
          </p:cNvSpPr>
          <p:nvPr>
            <p:ph idx="1"/>
          </p:nvPr>
        </p:nvSpPr>
        <p:spPr>
          <a:xfrm>
            <a:off x="457200" y="2362200"/>
            <a:ext cx="8229600" cy="3962400"/>
          </a:xfrm>
        </p:spPr>
        <p:txBody>
          <a:bodyPr/>
          <a:lstStyle/>
          <a:p>
            <a:r>
              <a:rPr lang="en-US" sz="3600" dirty="0" smtClean="0"/>
              <a:t>Fair assumption?</a:t>
            </a:r>
          </a:p>
          <a:p>
            <a:r>
              <a:rPr lang="en-US" sz="3600" dirty="0" smtClean="0"/>
              <a:t>Redesigned environment benefits everyone and avoids </a:t>
            </a:r>
            <a:r>
              <a:rPr lang="en-US" sz="3600" dirty="0" err="1" smtClean="0"/>
              <a:t>retraumatization</a:t>
            </a:r>
            <a:endParaRPr lang="en-US" sz="3600" dirty="0" smtClean="0"/>
          </a:p>
          <a:p>
            <a:r>
              <a:rPr lang="en-US" sz="3600" dirty="0" smtClean="0"/>
              <a:t>Asking IS important – especially in the beginning</a:t>
            </a:r>
          </a:p>
          <a:p>
            <a:r>
              <a:rPr lang="en-US" sz="3600" dirty="0" smtClean="0"/>
              <a:t>Trauma informed assessment process</a:t>
            </a:r>
            <a:endParaRPr lang="en-US" sz="36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1477962"/>
          </a:xfrm>
        </p:spPr>
        <p:txBody>
          <a:bodyPr/>
          <a:lstStyle/>
          <a:p>
            <a:pPr eaLnBrk="1" hangingPunct="1"/>
            <a:r>
              <a:rPr lang="en-US" dirty="0" smtClean="0"/>
              <a:t>3. Self Healing &amp; Self Care </a:t>
            </a:r>
          </a:p>
        </p:txBody>
      </p:sp>
      <p:sp>
        <p:nvSpPr>
          <p:cNvPr id="24579" name="Rectangle 4"/>
          <p:cNvSpPr>
            <a:spLocks noGrp="1" noChangeArrowheads="1"/>
          </p:cNvSpPr>
          <p:nvPr>
            <p:ph type="body" sz="half" idx="2"/>
          </p:nvPr>
        </p:nvSpPr>
        <p:spPr>
          <a:xfrm>
            <a:off x="5410200" y="1676400"/>
            <a:ext cx="3733800" cy="5181600"/>
          </a:xfrm>
        </p:spPr>
        <p:txBody>
          <a:bodyPr/>
          <a:lstStyle/>
          <a:p>
            <a:pPr eaLnBrk="1" hangingPunct="1">
              <a:buFont typeface="Wingdings 2" pitchFamily="18" charset="2"/>
              <a:buNone/>
            </a:pPr>
            <a:endParaRPr lang="en-US" sz="3200" dirty="0" smtClean="0"/>
          </a:p>
          <a:p>
            <a:pPr eaLnBrk="1" hangingPunct="1"/>
            <a:r>
              <a:rPr lang="en-US" sz="3200" dirty="0" smtClean="0"/>
              <a:t>Voice</a:t>
            </a:r>
          </a:p>
          <a:p>
            <a:pPr eaLnBrk="1" hangingPunct="1"/>
            <a:r>
              <a:rPr lang="en-US" sz="3200" dirty="0" smtClean="0"/>
              <a:t>Deep listening</a:t>
            </a:r>
          </a:p>
          <a:p>
            <a:pPr eaLnBrk="1" hangingPunct="1"/>
            <a:r>
              <a:rPr lang="en-US" sz="3200" dirty="0" smtClean="0"/>
              <a:t>Inventory self-healing</a:t>
            </a:r>
          </a:p>
          <a:p>
            <a:pPr eaLnBrk="1" hangingPunct="1"/>
            <a:r>
              <a:rPr lang="en-US" sz="3200" dirty="0" smtClean="0"/>
              <a:t>Internal &amp; external resources</a:t>
            </a:r>
          </a:p>
          <a:p>
            <a:pPr eaLnBrk="1" hangingPunct="1"/>
            <a:r>
              <a:rPr lang="en-US" sz="3200" dirty="0" smtClean="0"/>
              <a:t>Peer involvement </a:t>
            </a:r>
          </a:p>
          <a:p>
            <a:pPr eaLnBrk="1" hangingPunct="1"/>
            <a:endParaRPr lang="en-US" sz="3200" dirty="0" smtClean="0"/>
          </a:p>
          <a:p>
            <a:pPr eaLnBrk="1" hangingPunct="1"/>
            <a:endParaRPr lang="en-US" sz="3200" dirty="0" smtClean="0"/>
          </a:p>
        </p:txBody>
      </p:sp>
      <p:pic>
        <p:nvPicPr>
          <p:cNvPr id="24580" name="Picture 5" descr="refugee%20children%20gathering%20firewood"/>
          <p:cNvPicPr>
            <a:picLocks noGrp="1" noChangeAspect="1" noChangeArrowheads="1"/>
          </p:cNvPicPr>
          <p:nvPr>
            <p:ph type="clipArt" sz="half" idx="1"/>
          </p:nvPr>
        </p:nvPicPr>
        <p:blipFill>
          <a:blip r:embed="rId3" cstate="print"/>
          <a:srcRect l="16590" r="9483"/>
          <a:stretch>
            <a:fillRect/>
          </a:stretch>
        </p:blipFill>
        <p:spPr>
          <a:xfrm>
            <a:off x="0" y="2057400"/>
            <a:ext cx="5310608" cy="4800600"/>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685800" y="274638"/>
            <a:ext cx="8001000" cy="1143000"/>
          </a:xfrm>
        </p:spPr>
        <p:txBody>
          <a:bodyPr/>
          <a:lstStyle/>
          <a:p>
            <a:r>
              <a:rPr lang="en-US" dirty="0" smtClean="0"/>
              <a:t>Healing </a:t>
            </a:r>
            <a:r>
              <a:rPr lang="en-US" dirty="0"/>
              <a:t>Narratives</a:t>
            </a:r>
          </a:p>
        </p:txBody>
      </p:sp>
      <p:sp>
        <p:nvSpPr>
          <p:cNvPr id="172036" name="Rectangle 4"/>
          <p:cNvSpPr>
            <a:spLocks noGrp="1" noChangeArrowheads="1"/>
          </p:cNvSpPr>
          <p:nvPr>
            <p:ph type="body" sz="half" idx="2"/>
          </p:nvPr>
        </p:nvSpPr>
        <p:spPr>
          <a:xfrm>
            <a:off x="4191000" y="1752600"/>
            <a:ext cx="4495800" cy="5105400"/>
          </a:xfrm>
        </p:spPr>
        <p:txBody>
          <a:bodyPr/>
          <a:lstStyle/>
          <a:p>
            <a:pPr>
              <a:lnSpc>
                <a:spcPct val="90000"/>
              </a:lnSpc>
            </a:pPr>
            <a:r>
              <a:rPr lang="en-US" sz="3600" dirty="0"/>
              <a:t>Factual accounting </a:t>
            </a:r>
          </a:p>
          <a:p>
            <a:pPr>
              <a:lnSpc>
                <a:spcPct val="90000"/>
              </a:lnSpc>
            </a:pPr>
            <a:r>
              <a:rPr lang="en-US" sz="3600" dirty="0" smtClean="0"/>
              <a:t>Helper as </a:t>
            </a:r>
            <a:r>
              <a:rPr lang="en-US" sz="3600" dirty="0"/>
              <a:t>learner</a:t>
            </a:r>
          </a:p>
          <a:p>
            <a:pPr>
              <a:lnSpc>
                <a:spcPct val="90000"/>
              </a:lnSpc>
            </a:pPr>
            <a:r>
              <a:rPr lang="en-US" sz="3600" dirty="0"/>
              <a:t>Construction of meaning</a:t>
            </a:r>
          </a:p>
          <a:p>
            <a:pPr>
              <a:lnSpc>
                <a:spcPct val="90000"/>
              </a:lnSpc>
            </a:pPr>
            <a:r>
              <a:rPr lang="en-US" sz="3600" dirty="0" smtClean="0"/>
              <a:t> Storytelling coaches</a:t>
            </a:r>
          </a:p>
          <a:p>
            <a:pPr>
              <a:lnSpc>
                <a:spcPct val="90000"/>
              </a:lnSpc>
            </a:pPr>
            <a:r>
              <a:rPr lang="en-US" sz="3600" dirty="0" smtClean="0"/>
              <a:t>Combine with political action</a:t>
            </a:r>
            <a:endParaRPr lang="en-US" sz="3600" dirty="0"/>
          </a:p>
          <a:p>
            <a:pPr>
              <a:lnSpc>
                <a:spcPct val="90000"/>
              </a:lnSpc>
            </a:pPr>
            <a:endParaRPr lang="en-US" sz="2800" dirty="0"/>
          </a:p>
        </p:txBody>
      </p:sp>
      <p:pic>
        <p:nvPicPr>
          <p:cNvPr id="6" name="Picture 6" descr="hmong24amla_400"/>
          <p:cNvPicPr>
            <a:picLocks noGrp="1" noChangeAspect="1" noChangeArrowheads="1"/>
          </p:cNvPicPr>
          <p:nvPr>
            <p:ph sz="half" idx="1"/>
          </p:nvPr>
        </p:nvPicPr>
        <p:blipFill>
          <a:blip r:embed="rId3" cstate="print"/>
          <a:srcRect b="8196"/>
          <a:stretch>
            <a:fillRect/>
          </a:stretch>
        </p:blipFill>
        <p:spPr>
          <a:xfrm>
            <a:off x="0" y="1550192"/>
            <a:ext cx="3810000" cy="5307807"/>
          </a:xfrm>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1219200"/>
          </a:xfrm>
        </p:spPr>
        <p:txBody>
          <a:bodyPr/>
          <a:lstStyle/>
          <a:p>
            <a:pPr eaLnBrk="1" hangingPunct="1"/>
            <a:r>
              <a:rPr lang="en-US" dirty="0" smtClean="0"/>
              <a:t>Vulnerable Populations</a:t>
            </a:r>
          </a:p>
        </p:txBody>
      </p:sp>
      <p:sp>
        <p:nvSpPr>
          <p:cNvPr id="7171" name="Content Placeholder 2"/>
          <p:cNvSpPr>
            <a:spLocks noGrp="1"/>
          </p:cNvSpPr>
          <p:nvPr>
            <p:ph sz="half" idx="1"/>
          </p:nvPr>
        </p:nvSpPr>
        <p:spPr>
          <a:xfrm>
            <a:off x="457200" y="1920875"/>
            <a:ext cx="4038600" cy="4433888"/>
          </a:xfrm>
        </p:spPr>
        <p:txBody>
          <a:bodyPr/>
          <a:lstStyle/>
          <a:p>
            <a:pPr eaLnBrk="1" hangingPunct="1"/>
            <a:r>
              <a:rPr lang="en-US" dirty="0" smtClean="0"/>
              <a:t>Women &amp; children</a:t>
            </a:r>
          </a:p>
          <a:p>
            <a:pPr eaLnBrk="1" hangingPunct="1"/>
            <a:r>
              <a:rPr lang="en-US" dirty="0" smtClean="0"/>
              <a:t>AI/AN</a:t>
            </a:r>
          </a:p>
          <a:p>
            <a:pPr eaLnBrk="1" hangingPunct="1"/>
            <a:r>
              <a:rPr lang="en-US" dirty="0" smtClean="0"/>
              <a:t>People with disabilities</a:t>
            </a:r>
          </a:p>
          <a:p>
            <a:pPr eaLnBrk="1" hangingPunct="1"/>
            <a:r>
              <a:rPr lang="en-US" dirty="0" smtClean="0"/>
              <a:t>Veterans</a:t>
            </a:r>
          </a:p>
          <a:p>
            <a:pPr eaLnBrk="1" hangingPunct="1"/>
            <a:r>
              <a:rPr lang="en-US" dirty="0" smtClean="0"/>
              <a:t>Refugees &amp; immigrants</a:t>
            </a:r>
          </a:p>
          <a:p>
            <a:pPr eaLnBrk="1" hangingPunct="1"/>
            <a:r>
              <a:rPr lang="en-US" dirty="0" smtClean="0"/>
              <a:t>People who are homeless </a:t>
            </a:r>
          </a:p>
          <a:p>
            <a:pPr eaLnBrk="1" hangingPunct="1"/>
            <a:r>
              <a:rPr lang="en-US" dirty="0" smtClean="0"/>
              <a:t>People in institutions</a:t>
            </a:r>
          </a:p>
          <a:p>
            <a:pPr eaLnBrk="1" hangingPunct="1"/>
            <a:r>
              <a:rPr lang="en-US" dirty="0" smtClean="0"/>
              <a:t>People experiencing chronic poverty, racism</a:t>
            </a:r>
          </a:p>
          <a:p>
            <a:pPr eaLnBrk="1" hangingPunct="1">
              <a:buFont typeface="Wingdings" pitchFamily="2" charset="2"/>
              <a:buNone/>
            </a:pPr>
            <a:endParaRPr lang="en-US" dirty="0" smtClean="0"/>
          </a:p>
        </p:txBody>
      </p:sp>
      <p:pic>
        <p:nvPicPr>
          <p:cNvPr id="7172" name="Picture 2053" descr="AfghanRefugeeChildren"/>
          <p:cNvPicPr>
            <a:picLocks noGrp="1" noChangeAspect="1" noChangeArrowheads="1"/>
          </p:cNvPicPr>
          <p:nvPr>
            <p:ph sz="half" idx="2"/>
          </p:nvPr>
        </p:nvPicPr>
        <p:blipFill>
          <a:blip r:embed="rId3" cstate="print"/>
          <a:srcRect/>
          <a:stretch>
            <a:fillRect/>
          </a:stretch>
        </p:blipFill>
        <p:spPr>
          <a:xfrm>
            <a:off x="4954588" y="1752600"/>
            <a:ext cx="4189412" cy="5105400"/>
          </a:xfr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Hmong_Migration_from_Laos"/>
          <p:cNvPicPr>
            <a:picLocks noGrp="1" noChangeAspect="1" noChangeArrowheads="1"/>
          </p:cNvPicPr>
          <p:nvPr>
            <p:ph/>
          </p:nvPr>
        </p:nvPicPr>
        <p:blipFill>
          <a:blip r:embed="rId3" cstate="print"/>
          <a:srcRect/>
          <a:stretch>
            <a:fillRect/>
          </a:stretch>
        </p:blipFill>
        <p:spPr>
          <a:xfrm>
            <a:off x="-205535" y="0"/>
            <a:ext cx="9500583" cy="6858000"/>
          </a:xfrm>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685800"/>
            <a:ext cx="8382000" cy="1066800"/>
          </a:xfrm>
        </p:spPr>
        <p:txBody>
          <a:bodyPr/>
          <a:lstStyle/>
          <a:p>
            <a:r>
              <a:rPr lang="en-US" dirty="0" smtClean="0"/>
              <a:t>4.  Basic Needs</a:t>
            </a:r>
            <a:endParaRPr lang="en-US" dirty="0"/>
          </a:p>
        </p:txBody>
      </p:sp>
      <p:sp>
        <p:nvSpPr>
          <p:cNvPr id="6" name="Content Placeholder 5"/>
          <p:cNvSpPr>
            <a:spLocks noGrp="1"/>
          </p:cNvSpPr>
          <p:nvPr>
            <p:ph sz="half" idx="1"/>
          </p:nvPr>
        </p:nvSpPr>
        <p:spPr>
          <a:xfrm>
            <a:off x="228600" y="1905000"/>
            <a:ext cx="4495800" cy="4953000"/>
          </a:xfrm>
        </p:spPr>
        <p:txBody>
          <a:bodyPr/>
          <a:lstStyle/>
          <a:p>
            <a:pPr marL="457200" indent="-457200">
              <a:buAutoNum type="arabicParenR"/>
            </a:pPr>
            <a:r>
              <a:rPr lang="en-US" sz="2800" dirty="0" smtClean="0"/>
              <a:t>Somatic health complaints</a:t>
            </a:r>
          </a:p>
          <a:p>
            <a:pPr marL="457200" indent="-457200">
              <a:buAutoNum type="arabicParenR"/>
            </a:pPr>
            <a:r>
              <a:rPr lang="en-US" sz="2800" dirty="0" smtClean="0"/>
              <a:t>Economic marginalization</a:t>
            </a:r>
          </a:p>
          <a:p>
            <a:pPr marL="457200" indent="-457200">
              <a:buAutoNum type="arabicParenR"/>
            </a:pPr>
            <a:r>
              <a:rPr lang="en-US" sz="2800" dirty="0" smtClean="0"/>
              <a:t>Non-clinical emotional distress</a:t>
            </a:r>
          </a:p>
          <a:p>
            <a:pPr marL="457200" indent="-457200">
              <a:buAutoNum type="arabicParenR"/>
            </a:pPr>
            <a:r>
              <a:rPr lang="en-US" sz="2800" dirty="0" smtClean="0"/>
              <a:t>Dissatisfaction w. political situation</a:t>
            </a:r>
          </a:p>
          <a:p>
            <a:pPr marL="457200" indent="-457200">
              <a:buAutoNum type="arabicParenR"/>
            </a:pPr>
            <a:r>
              <a:rPr lang="en-US" sz="2800" dirty="0" smtClean="0"/>
              <a:t>Psychological impact </a:t>
            </a:r>
          </a:p>
          <a:p>
            <a:endParaRPr lang="en-US" dirty="0"/>
          </a:p>
        </p:txBody>
      </p:sp>
      <p:pic>
        <p:nvPicPr>
          <p:cNvPr id="8" name="Picture 5" descr="bengali-refugee-127728-sw"/>
          <p:cNvPicPr>
            <a:picLocks noGrp="1" noChangeAspect="1" noChangeArrowheads="1"/>
          </p:cNvPicPr>
          <p:nvPr>
            <p:ph sz="half" idx="2"/>
          </p:nvPr>
        </p:nvPicPr>
        <p:blipFill>
          <a:blip r:embed="rId3" cstate="print"/>
          <a:srcRect l="26753" t="2248" r="25671" b="3171"/>
          <a:stretch>
            <a:fillRect/>
          </a:stretch>
        </p:blipFill>
        <p:spPr>
          <a:xfrm>
            <a:off x="4528636" y="-23500"/>
            <a:ext cx="4615364" cy="6881500"/>
          </a:xfrm>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81000" y="704850"/>
            <a:ext cx="8763000" cy="1276350"/>
          </a:xfrm>
        </p:spPr>
        <p:txBody>
          <a:bodyPr/>
          <a:lstStyle/>
          <a:p>
            <a:pPr eaLnBrk="1" hangingPunct="1"/>
            <a:r>
              <a:rPr lang="en-US" dirty="0" smtClean="0"/>
              <a:t>5. Cultural &amp; Gender Differences</a:t>
            </a:r>
          </a:p>
        </p:txBody>
      </p:sp>
      <p:pic>
        <p:nvPicPr>
          <p:cNvPr id="15363" name="Picture 5" descr="refugee_woman_children"/>
          <p:cNvPicPr>
            <a:picLocks noGrp="1" noChangeAspect="1" noChangeArrowheads="1"/>
          </p:cNvPicPr>
          <p:nvPr>
            <p:ph idx="1"/>
          </p:nvPr>
        </p:nvPicPr>
        <p:blipFill>
          <a:blip r:embed="rId3" cstate="print"/>
          <a:srcRect t="8388" r="17521"/>
          <a:stretch>
            <a:fillRect/>
          </a:stretch>
        </p:blipFill>
        <p:spPr>
          <a:xfrm>
            <a:off x="0" y="2423426"/>
            <a:ext cx="9144000" cy="4434574"/>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457200"/>
            <a:ext cx="8229600" cy="1066800"/>
          </a:xfrm>
        </p:spPr>
        <p:txBody>
          <a:bodyPr/>
          <a:lstStyle/>
          <a:p>
            <a:pPr eaLnBrk="1" hangingPunct="1"/>
            <a:r>
              <a:rPr lang="en-US" dirty="0" smtClean="0"/>
              <a:t>Common Cultural Mistakes</a:t>
            </a:r>
          </a:p>
        </p:txBody>
      </p:sp>
      <p:sp>
        <p:nvSpPr>
          <p:cNvPr id="17411" name="Content Placeholder 2"/>
          <p:cNvSpPr>
            <a:spLocks noGrp="1"/>
          </p:cNvSpPr>
          <p:nvPr>
            <p:ph sz="half" idx="1"/>
          </p:nvPr>
        </p:nvSpPr>
        <p:spPr>
          <a:xfrm>
            <a:off x="0" y="1920875"/>
            <a:ext cx="4495800" cy="4433888"/>
          </a:xfrm>
        </p:spPr>
        <p:txBody>
          <a:bodyPr/>
          <a:lstStyle/>
          <a:p>
            <a:pPr eaLnBrk="1" hangingPunct="1"/>
            <a:r>
              <a:rPr lang="en-US" sz="3200" dirty="0" smtClean="0"/>
              <a:t>Focus on extreme forms of violence</a:t>
            </a:r>
          </a:p>
          <a:p>
            <a:pPr eaLnBrk="1" hangingPunct="1"/>
            <a:r>
              <a:rPr lang="en-US" sz="3200" dirty="0" smtClean="0"/>
              <a:t>Failure to consider social and political context</a:t>
            </a:r>
          </a:p>
          <a:p>
            <a:pPr eaLnBrk="1" hangingPunct="1"/>
            <a:r>
              <a:rPr lang="en-US" sz="3200" dirty="0" smtClean="0"/>
              <a:t>Fail to recognize culturally-specific behaviors &amp; symptoms</a:t>
            </a:r>
          </a:p>
        </p:txBody>
      </p:sp>
      <p:pic>
        <p:nvPicPr>
          <p:cNvPr id="17412" name="Picture 5" descr="61119f92fe30e26caf9e21f59aae28e4"/>
          <p:cNvPicPr>
            <a:picLocks noGrp="1" noChangeAspect="1" noChangeArrowheads="1"/>
          </p:cNvPicPr>
          <p:nvPr>
            <p:ph sz="half" idx="2"/>
          </p:nvPr>
        </p:nvPicPr>
        <p:blipFill>
          <a:blip r:embed="rId3" cstate="print"/>
          <a:srcRect l="26695" t="3043" r="10720" b="1115"/>
          <a:stretch>
            <a:fillRect/>
          </a:stretch>
        </p:blipFill>
        <p:spPr>
          <a:xfrm>
            <a:off x="4749420" y="1600200"/>
            <a:ext cx="4394580" cy="5257800"/>
          </a:xfr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302752" cy="1143000"/>
          </a:xfrm>
        </p:spPr>
        <p:txBody>
          <a:bodyPr>
            <a:noAutofit/>
          </a:bodyPr>
          <a:lstStyle/>
          <a:p>
            <a:r>
              <a:rPr lang="en-US" sz="5400" dirty="0" smtClean="0"/>
              <a:t>Using Cultural Resources</a:t>
            </a:r>
            <a:endParaRPr lang="en-US" sz="5400" dirty="0"/>
          </a:p>
        </p:txBody>
      </p:sp>
      <p:pic>
        <p:nvPicPr>
          <p:cNvPr id="4" name="Picture 2" descr="wardance"/>
          <p:cNvPicPr>
            <a:picLocks noGrp="1" noChangeAspect="1" noChangeArrowheads="1"/>
          </p:cNvPicPr>
          <p:nvPr>
            <p:ph sz="quarter" idx="1"/>
          </p:nvPr>
        </p:nvPicPr>
        <p:blipFill>
          <a:blip r:embed="rId3" cstate="print"/>
          <a:srcRect t="4279" r="3422" b="11559"/>
          <a:stretch>
            <a:fillRect/>
          </a:stretch>
        </p:blipFill>
        <p:spPr>
          <a:xfrm>
            <a:off x="1" y="1447800"/>
            <a:ext cx="9144000" cy="5410200"/>
          </a:xfrm>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762000" y="274638"/>
            <a:ext cx="7924800" cy="1249362"/>
          </a:xfrm>
        </p:spPr>
        <p:txBody>
          <a:bodyPr/>
          <a:lstStyle/>
          <a:p>
            <a:r>
              <a:rPr lang="en-US" dirty="0"/>
              <a:t>Religion and Spirituality</a:t>
            </a:r>
          </a:p>
        </p:txBody>
      </p:sp>
      <p:sp>
        <p:nvSpPr>
          <p:cNvPr id="152579" name="Rectangle 3"/>
          <p:cNvSpPr>
            <a:spLocks noGrp="1" noChangeArrowheads="1"/>
          </p:cNvSpPr>
          <p:nvPr>
            <p:ph type="body" sz="half" idx="1"/>
          </p:nvPr>
        </p:nvSpPr>
        <p:spPr>
          <a:xfrm>
            <a:off x="1219200" y="1600200"/>
            <a:ext cx="8305800" cy="2171700"/>
          </a:xfrm>
        </p:spPr>
        <p:txBody>
          <a:bodyPr/>
          <a:lstStyle/>
          <a:p>
            <a:endParaRPr lang="en-US" sz="3200" dirty="0"/>
          </a:p>
        </p:txBody>
      </p:sp>
      <p:graphicFrame>
        <p:nvGraphicFramePr>
          <p:cNvPr id="152580" name="Object 4"/>
          <p:cNvGraphicFramePr>
            <a:graphicFrameLocks noChangeAspect="1"/>
          </p:cNvGraphicFramePr>
          <p:nvPr>
            <p:ph sz="half" idx="2"/>
          </p:nvPr>
        </p:nvGraphicFramePr>
        <p:xfrm>
          <a:off x="0" y="1600200"/>
          <a:ext cx="9144000" cy="5590671"/>
        </p:xfrm>
        <a:graphic>
          <a:graphicData uri="http://schemas.openxmlformats.org/presentationml/2006/ole">
            <p:oleObj spid="_x0000_s1026" name="Photo Editor Photo" r:id="rId4" imgW="6095238" imgH="3371429" progId="">
              <p:embed/>
            </p:oleObj>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838200" y="838200"/>
            <a:ext cx="7848600" cy="990600"/>
          </a:xfrm>
        </p:spPr>
        <p:txBody>
          <a:bodyPr/>
          <a:lstStyle/>
          <a:p>
            <a:pPr eaLnBrk="1" hangingPunct="1"/>
            <a:r>
              <a:rPr lang="en-US" sz="4800" dirty="0" smtClean="0"/>
              <a:t>6.  Focuses on Staff &amp; Clients</a:t>
            </a:r>
          </a:p>
        </p:txBody>
      </p:sp>
      <p:pic>
        <p:nvPicPr>
          <p:cNvPr id="25603" name="Content Placeholder 4" descr="multiple reflections.jpg"/>
          <p:cNvPicPr>
            <a:picLocks noGrp="1" noChangeAspect="1"/>
          </p:cNvPicPr>
          <p:nvPr>
            <p:ph sz="half" idx="1"/>
          </p:nvPr>
        </p:nvPicPr>
        <p:blipFill>
          <a:blip r:embed="rId3" cstate="print"/>
          <a:srcRect r="9900" b="23016"/>
          <a:stretch>
            <a:fillRect/>
          </a:stretch>
        </p:blipFill>
        <p:spPr>
          <a:xfrm>
            <a:off x="0" y="2301875"/>
            <a:ext cx="3998913" cy="4556125"/>
          </a:xfrm>
        </p:spPr>
      </p:pic>
      <p:sp>
        <p:nvSpPr>
          <p:cNvPr id="25604" name="Content Placeholder 3"/>
          <p:cNvSpPr>
            <a:spLocks noGrp="1"/>
          </p:cNvSpPr>
          <p:nvPr>
            <p:ph sz="half" idx="2"/>
          </p:nvPr>
        </p:nvSpPr>
        <p:spPr>
          <a:xfrm>
            <a:off x="4191000" y="2286000"/>
            <a:ext cx="4495800" cy="4572000"/>
          </a:xfrm>
        </p:spPr>
        <p:txBody>
          <a:bodyPr/>
          <a:lstStyle/>
          <a:p>
            <a:pPr eaLnBrk="1" hangingPunct="1"/>
            <a:r>
              <a:rPr lang="en-US" sz="2800" dirty="0" smtClean="0"/>
              <a:t>Many clients &amp; staff have trauma in background</a:t>
            </a:r>
          </a:p>
          <a:p>
            <a:pPr eaLnBrk="1" hangingPunct="1"/>
            <a:r>
              <a:rPr lang="en-US" sz="2800" dirty="0" smtClean="0"/>
              <a:t>Organization may hold traumatic memories</a:t>
            </a:r>
          </a:p>
          <a:p>
            <a:pPr eaLnBrk="1" hangingPunct="1"/>
            <a:r>
              <a:rPr lang="en-US" sz="2800" dirty="0" smtClean="0"/>
              <a:t>Workplace may involve toxic stress</a:t>
            </a:r>
          </a:p>
          <a:p>
            <a:pPr eaLnBrk="1" hangingPunct="1"/>
            <a:r>
              <a:rPr lang="en-US" sz="2800" dirty="0" smtClean="0"/>
              <a:t>External environment imposes stressors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p:spPr>
        <p:txBody>
          <a:bodyPr>
            <a:normAutofit fontScale="90000"/>
          </a:bodyPr>
          <a:lstStyle/>
          <a:p>
            <a:pPr eaLnBrk="1" fontAlgn="auto" hangingPunct="1">
              <a:spcAft>
                <a:spcPts val="0"/>
              </a:spcAft>
              <a:defRPr/>
            </a:pPr>
            <a:r>
              <a:rPr lang="en-US" dirty="0" smtClean="0"/>
              <a:t>Sources of Organizational Trauma</a:t>
            </a:r>
            <a:endParaRPr lang="en-US" dirty="0"/>
          </a:p>
        </p:txBody>
      </p:sp>
      <p:sp>
        <p:nvSpPr>
          <p:cNvPr id="26627" name="Content Placeholder 2"/>
          <p:cNvSpPr>
            <a:spLocks noGrp="1"/>
          </p:cNvSpPr>
          <p:nvPr>
            <p:ph sz="half" idx="1"/>
          </p:nvPr>
        </p:nvSpPr>
        <p:spPr>
          <a:xfrm>
            <a:off x="457200" y="2133600"/>
            <a:ext cx="4038600" cy="4419600"/>
          </a:xfrm>
        </p:spPr>
        <p:txBody>
          <a:bodyPr/>
          <a:lstStyle/>
          <a:p>
            <a:pPr eaLnBrk="1" hangingPunct="1"/>
            <a:r>
              <a:rPr lang="en-US" sz="2800" smtClean="0"/>
              <a:t>Patient death or injury</a:t>
            </a:r>
          </a:p>
          <a:p>
            <a:pPr eaLnBrk="1" hangingPunct="1"/>
            <a:r>
              <a:rPr lang="en-US" sz="2800" smtClean="0"/>
              <a:t>Staff injury</a:t>
            </a:r>
          </a:p>
          <a:p>
            <a:pPr eaLnBrk="1" hangingPunct="1"/>
            <a:r>
              <a:rPr lang="en-US" sz="2800" smtClean="0"/>
              <a:t>Lawsuit</a:t>
            </a:r>
          </a:p>
          <a:p>
            <a:pPr eaLnBrk="1" hangingPunct="1"/>
            <a:r>
              <a:rPr lang="en-US" sz="2800" smtClean="0"/>
              <a:t>Adverse media</a:t>
            </a:r>
          </a:p>
          <a:p>
            <a:pPr eaLnBrk="1" hangingPunct="1"/>
            <a:r>
              <a:rPr lang="en-US" sz="2800" smtClean="0"/>
              <a:t>Financial crisis</a:t>
            </a:r>
          </a:p>
          <a:p>
            <a:pPr eaLnBrk="1" hangingPunct="1"/>
            <a:r>
              <a:rPr lang="en-US" sz="2800" smtClean="0"/>
              <a:t>Layoffs</a:t>
            </a:r>
          </a:p>
          <a:p>
            <a:pPr eaLnBrk="1" hangingPunct="1"/>
            <a:r>
              <a:rPr lang="en-US" sz="2800" smtClean="0"/>
              <a:t>Reorganization</a:t>
            </a:r>
          </a:p>
          <a:p>
            <a:pPr eaLnBrk="1" hangingPunct="1"/>
            <a:r>
              <a:rPr lang="en-US" sz="2800" smtClean="0"/>
              <a:t>Chronic understaffin</a:t>
            </a:r>
            <a:r>
              <a:rPr lang="en-US" smtClean="0"/>
              <a:t>g</a:t>
            </a:r>
          </a:p>
        </p:txBody>
      </p:sp>
      <p:pic>
        <p:nvPicPr>
          <p:cNvPr id="26628" name="Content Placeholder 4" descr="moderntimes.jpg"/>
          <p:cNvPicPr>
            <a:picLocks noGrp="1" noChangeAspect="1"/>
          </p:cNvPicPr>
          <p:nvPr>
            <p:ph sz="half" idx="2"/>
          </p:nvPr>
        </p:nvPicPr>
        <p:blipFill>
          <a:blip r:embed="rId2" cstate="print"/>
          <a:srcRect l="26414" r="11320"/>
          <a:stretch>
            <a:fillRect/>
          </a:stretch>
        </p:blipFill>
        <p:spPr>
          <a:xfrm>
            <a:off x="4576763" y="1981200"/>
            <a:ext cx="4567237" cy="48768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914400" y="381000"/>
            <a:ext cx="7772400" cy="1066800"/>
          </a:xfrm>
        </p:spPr>
        <p:txBody>
          <a:bodyPr/>
          <a:lstStyle/>
          <a:p>
            <a:pPr eaLnBrk="1" hangingPunct="1"/>
            <a:r>
              <a:rPr lang="en-US" dirty="0" smtClean="0"/>
              <a:t>TIC for Staff &amp; Clients</a:t>
            </a:r>
          </a:p>
        </p:txBody>
      </p:sp>
      <p:sp>
        <p:nvSpPr>
          <p:cNvPr id="27651" name="Content Placeholder 2"/>
          <p:cNvSpPr>
            <a:spLocks noGrp="1"/>
          </p:cNvSpPr>
          <p:nvPr>
            <p:ph sz="half" idx="1"/>
          </p:nvPr>
        </p:nvSpPr>
        <p:spPr>
          <a:xfrm>
            <a:off x="457200" y="1752600"/>
            <a:ext cx="4038600" cy="5105400"/>
          </a:xfrm>
        </p:spPr>
        <p:txBody>
          <a:bodyPr/>
          <a:lstStyle/>
          <a:p>
            <a:pPr eaLnBrk="1" hangingPunct="1"/>
            <a:r>
              <a:rPr lang="en-US" sz="4000" dirty="0" smtClean="0"/>
              <a:t>Safety</a:t>
            </a:r>
          </a:p>
          <a:p>
            <a:pPr eaLnBrk="1" hangingPunct="1"/>
            <a:r>
              <a:rPr lang="en-US" sz="4000" dirty="0" smtClean="0"/>
              <a:t>Trustworthiness</a:t>
            </a:r>
          </a:p>
          <a:p>
            <a:pPr eaLnBrk="1" hangingPunct="1"/>
            <a:r>
              <a:rPr lang="en-US" sz="4000" dirty="0" smtClean="0"/>
              <a:t>Choice</a:t>
            </a:r>
          </a:p>
          <a:p>
            <a:pPr eaLnBrk="1" hangingPunct="1"/>
            <a:r>
              <a:rPr lang="en-US" sz="4000" dirty="0" smtClean="0"/>
              <a:t>Collaboration</a:t>
            </a:r>
          </a:p>
          <a:p>
            <a:pPr eaLnBrk="1" hangingPunct="1"/>
            <a:r>
              <a:rPr lang="en-US" sz="4000" dirty="0" smtClean="0"/>
              <a:t>Empowerment</a:t>
            </a:r>
          </a:p>
        </p:txBody>
      </p:sp>
      <p:pic>
        <p:nvPicPr>
          <p:cNvPr id="27652" name="Picture 2"/>
          <p:cNvPicPr>
            <a:picLocks noGrp="1" noChangeAspect="1" noChangeArrowheads="1"/>
          </p:cNvPicPr>
          <p:nvPr>
            <p:ph sz="half" idx="2"/>
          </p:nvPr>
        </p:nvPicPr>
        <p:blipFill>
          <a:blip r:embed="rId3" cstate="print"/>
          <a:srcRect l="19333" r="16667"/>
          <a:stretch>
            <a:fillRect/>
          </a:stretch>
        </p:blipFill>
        <p:spPr>
          <a:xfrm>
            <a:off x="4316413" y="1828800"/>
            <a:ext cx="4827587" cy="5029200"/>
          </a:xfr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28600"/>
            <a:ext cx="8229600" cy="1066800"/>
          </a:xfrm>
        </p:spPr>
        <p:txBody>
          <a:bodyPr/>
          <a:lstStyle/>
          <a:p>
            <a:pPr eaLnBrk="1" hangingPunct="1"/>
            <a:r>
              <a:rPr lang="en-US" smtClean="0"/>
              <a:t>Trauma-Informed Partnerships</a:t>
            </a:r>
          </a:p>
        </p:txBody>
      </p:sp>
      <p:pic>
        <p:nvPicPr>
          <p:cNvPr id="29699" name="Picture 5" descr="uneps001"/>
          <p:cNvPicPr>
            <a:picLocks noGrp="1" noChangeAspect="1" noChangeArrowheads="1"/>
          </p:cNvPicPr>
          <p:nvPr>
            <p:ph idx="1"/>
          </p:nvPr>
        </p:nvPicPr>
        <p:blipFill>
          <a:blip r:embed="rId3" cstate="print"/>
          <a:srcRect t="4866" b="4527"/>
          <a:stretch>
            <a:fillRect/>
          </a:stretch>
        </p:blipFill>
        <p:spPr>
          <a:xfrm>
            <a:off x="0" y="1395413"/>
            <a:ext cx="9144000" cy="5462587"/>
          </a:xfr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24400" y="704088"/>
            <a:ext cx="3962400" cy="1143000"/>
          </a:xfrm>
        </p:spPr>
        <p:txBody>
          <a:bodyPr>
            <a:noAutofit/>
          </a:bodyPr>
          <a:lstStyle/>
          <a:p>
            <a:r>
              <a:rPr lang="en-US" sz="4400" dirty="0" smtClean="0"/>
              <a:t>Types of Trauma</a:t>
            </a:r>
            <a:endParaRPr lang="en-US" sz="4400" dirty="0"/>
          </a:p>
        </p:txBody>
      </p:sp>
      <p:pic>
        <p:nvPicPr>
          <p:cNvPr id="9" name="Picture 4" descr="20nw_VenetianRecovery__2333723"/>
          <p:cNvPicPr>
            <a:picLocks noGrp="1" noChangeAspect="1" noChangeArrowheads="1"/>
          </p:cNvPicPr>
          <p:nvPr>
            <p:ph sz="half" idx="1"/>
          </p:nvPr>
        </p:nvPicPr>
        <p:blipFill>
          <a:blip r:embed="rId3" cstate="print"/>
          <a:srcRect l="28935" r="28814"/>
          <a:stretch>
            <a:fillRect/>
          </a:stretch>
        </p:blipFill>
        <p:spPr bwMode="auto">
          <a:xfrm>
            <a:off x="0" y="0"/>
            <a:ext cx="4390214" cy="6858000"/>
          </a:xfrm>
          <a:prstGeom prst="rect">
            <a:avLst/>
          </a:prstGeom>
          <a:noFill/>
          <a:ln w="9525">
            <a:noFill/>
            <a:miter lim="800000"/>
            <a:headEnd/>
            <a:tailEnd/>
          </a:ln>
        </p:spPr>
      </p:pic>
      <p:sp>
        <p:nvSpPr>
          <p:cNvPr id="7" name="Content Placeholder 6"/>
          <p:cNvSpPr>
            <a:spLocks noGrp="1"/>
          </p:cNvSpPr>
          <p:nvPr>
            <p:ph sz="half" idx="2"/>
          </p:nvPr>
        </p:nvSpPr>
        <p:spPr/>
        <p:txBody>
          <a:bodyPr/>
          <a:lstStyle/>
          <a:p>
            <a:r>
              <a:rPr lang="en-US" sz="2800" dirty="0" smtClean="0"/>
              <a:t>War</a:t>
            </a:r>
          </a:p>
          <a:p>
            <a:r>
              <a:rPr lang="en-US" sz="2800" dirty="0" smtClean="0"/>
              <a:t>Oppression</a:t>
            </a:r>
          </a:p>
          <a:p>
            <a:r>
              <a:rPr lang="en-US" sz="2800" dirty="0" smtClean="0"/>
              <a:t>Cultural change</a:t>
            </a:r>
          </a:p>
          <a:p>
            <a:r>
              <a:rPr lang="en-US" sz="2800" dirty="0" smtClean="0"/>
              <a:t>Natural disaster</a:t>
            </a:r>
          </a:p>
          <a:p>
            <a:r>
              <a:rPr lang="en-US" sz="2800" dirty="0" smtClean="0"/>
              <a:t>Interpersonal  violence</a:t>
            </a:r>
          </a:p>
          <a:p>
            <a:r>
              <a:rPr lang="en-US" sz="2800" dirty="0" smtClean="0"/>
              <a:t>Racism, poverty</a:t>
            </a:r>
          </a:p>
          <a:p>
            <a:r>
              <a:rPr lang="en-US" sz="2800" dirty="0" smtClean="0"/>
              <a:t>Historical trauma</a:t>
            </a:r>
          </a:p>
          <a:p>
            <a:r>
              <a:rPr lang="en-US" sz="2800" dirty="0" smtClean="0"/>
              <a:t>Institutional trauma</a:t>
            </a:r>
          </a:p>
          <a:p>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Autofit/>
          </a:bodyPr>
          <a:lstStyle/>
          <a:p>
            <a:r>
              <a:rPr lang="en-US" sz="4800" dirty="0" smtClean="0"/>
              <a:t>War as a Psychosocial Trauma</a:t>
            </a:r>
            <a:endParaRPr lang="en-US" sz="4800" dirty="0"/>
          </a:p>
        </p:txBody>
      </p:sp>
      <p:sp>
        <p:nvSpPr>
          <p:cNvPr id="3" name="Content Placeholder 2"/>
          <p:cNvSpPr>
            <a:spLocks noGrp="1"/>
          </p:cNvSpPr>
          <p:nvPr>
            <p:ph sz="half" idx="1"/>
          </p:nvPr>
        </p:nvSpPr>
        <p:spPr>
          <a:xfrm>
            <a:off x="0" y="2209799"/>
            <a:ext cx="4495800" cy="4145125"/>
          </a:xfrm>
        </p:spPr>
        <p:txBody>
          <a:bodyPr>
            <a:normAutofit/>
          </a:bodyPr>
          <a:lstStyle/>
          <a:p>
            <a:pPr>
              <a:buNone/>
            </a:pPr>
            <a:r>
              <a:rPr lang="en-US" sz="4000" dirty="0" smtClean="0"/>
              <a:t>  War affects a whole population not as individuals but as a totality, </a:t>
            </a:r>
          </a:p>
          <a:p>
            <a:pPr>
              <a:buNone/>
            </a:pPr>
            <a:r>
              <a:rPr lang="en-US" sz="4000" dirty="0" smtClean="0"/>
              <a:t>   as a system</a:t>
            </a:r>
          </a:p>
          <a:p>
            <a:pPr>
              <a:buNone/>
            </a:pPr>
            <a:endParaRPr lang="en-US" sz="2800" dirty="0"/>
          </a:p>
        </p:txBody>
      </p:sp>
      <p:pic>
        <p:nvPicPr>
          <p:cNvPr id="5" name="Content Placeholder 5" descr="SeparationWall_sized.jpg"/>
          <p:cNvPicPr>
            <a:picLocks noGrp="1" noChangeAspect="1"/>
          </p:cNvPicPr>
          <p:nvPr>
            <p:ph sz="half" idx="2"/>
          </p:nvPr>
        </p:nvPicPr>
        <p:blipFill>
          <a:blip r:embed="rId3" cstate="print"/>
          <a:srcRect l="9434" r="15094"/>
          <a:stretch>
            <a:fillRect/>
          </a:stretch>
        </p:blipFill>
        <p:spPr>
          <a:xfrm>
            <a:off x="4341482" y="2131147"/>
            <a:ext cx="4756600" cy="4726853"/>
          </a:xfr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505712"/>
          </a:xfrm>
        </p:spPr>
        <p:txBody>
          <a:bodyPr>
            <a:normAutofit fontScale="90000"/>
          </a:bodyPr>
          <a:lstStyle/>
          <a:p>
            <a:r>
              <a:rPr lang="en-US" dirty="0" smtClean="0"/>
              <a:t>What does a traumatized society look like?</a:t>
            </a:r>
            <a:endParaRPr lang="en-US" dirty="0"/>
          </a:p>
        </p:txBody>
      </p:sp>
      <p:sp>
        <p:nvSpPr>
          <p:cNvPr id="3" name="Content Placeholder 2"/>
          <p:cNvSpPr>
            <a:spLocks noGrp="1"/>
          </p:cNvSpPr>
          <p:nvPr>
            <p:ph idx="1"/>
          </p:nvPr>
        </p:nvSpPr>
        <p:spPr>
          <a:xfrm>
            <a:off x="457200" y="2362200"/>
            <a:ext cx="8229600" cy="3962400"/>
          </a:xfrm>
        </p:spPr>
        <p:txBody>
          <a:bodyPr/>
          <a:lstStyle/>
          <a:p>
            <a:r>
              <a:rPr lang="en-US" sz="3200" dirty="0" smtClean="0"/>
              <a:t>Fear-driven social policies</a:t>
            </a:r>
          </a:p>
          <a:p>
            <a:r>
              <a:rPr lang="en-US" sz="3200" dirty="0" smtClean="0"/>
              <a:t>Obsessive focus on security</a:t>
            </a:r>
          </a:p>
          <a:p>
            <a:r>
              <a:rPr lang="en-US" sz="3200" dirty="0" smtClean="0"/>
              <a:t>Extreme, rigid conservatism</a:t>
            </a:r>
          </a:p>
          <a:p>
            <a:r>
              <a:rPr lang="en-US" sz="3200" dirty="0" smtClean="0"/>
              <a:t>Chronic state of low grade paranoia</a:t>
            </a:r>
          </a:p>
          <a:p>
            <a:r>
              <a:rPr lang="en-US" sz="3200" dirty="0" smtClean="0"/>
              <a:t>Exaggerated nationalism </a:t>
            </a:r>
          </a:p>
          <a:p>
            <a:r>
              <a:rPr lang="en-US" sz="3200" dirty="0" smtClean="0"/>
              <a:t>Projection of anger and fear onto the “other”</a:t>
            </a:r>
          </a:p>
          <a:p>
            <a:r>
              <a:rPr lang="en-US" sz="3200" dirty="0" err="1" smtClean="0"/>
              <a:t>Scapegoating</a:t>
            </a:r>
            <a:r>
              <a:rPr lang="en-US" sz="3200" dirty="0" smtClean="0"/>
              <a:t> of target groups</a:t>
            </a:r>
          </a:p>
          <a:p>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smtClean="0"/>
              <a:t>Where Are We?</a:t>
            </a:r>
            <a:endParaRPr lang="en-US" sz="6600" dirty="0"/>
          </a:p>
        </p:txBody>
      </p:sp>
      <p:sp>
        <p:nvSpPr>
          <p:cNvPr id="7" name="Content Placeholder 6"/>
          <p:cNvSpPr>
            <a:spLocks noGrp="1"/>
          </p:cNvSpPr>
          <p:nvPr>
            <p:ph idx="1"/>
          </p:nvPr>
        </p:nvSpPr>
        <p:spPr>
          <a:xfrm>
            <a:off x="2514600" y="2057400"/>
            <a:ext cx="6172200" cy="4267200"/>
          </a:xfrm>
        </p:spPr>
        <p:txBody>
          <a:bodyPr/>
          <a:lstStyle/>
          <a:p>
            <a:r>
              <a:rPr lang="en-US" sz="4400" dirty="0" smtClean="0"/>
              <a:t>Established theory </a:t>
            </a:r>
          </a:p>
          <a:p>
            <a:pPr>
              <a:buNone/>
            </a:pPr>
            <a:endParaRPr lang="en-US" sz="4400" dirty="0" smtClean="0"/>
          </a:p>
          <a:p>
            <a:r>
              <a:rPr lang="en-US" sz="4400" dirty="0" smtClean="0"/>
              <a:t>Effective Techniques</a:t>
            </a:r>
          </a:p>
          <a:p>
            <a:pPr>
              <a:buNone/>
            </a:pPr>
            <a:endParaRPr lang="en-US" sz="4400" dirty="0" smtClean="0"/>
          </a:p>
          <a:p>
            <a:r>
              <a:rPr lang="en-US" sz="4400" dirty="0" smtClean="0"/>
              <a:t>Political Action</a:t>
            </a:r>
          </a:p>
          <a:p>
            <a:endParaRPr lang="en-US" dirty="0"/>
          </a:p>
        </p:txBody>
      </p:sp>
      <p:sp>
        <p:nvSpPr>
          <p:cNvPr id="9" name="5-Point Star 8"/>
          <p:cNvSpPr/>
          <p:nvPr/>
        </p:nvSpPr>
        <p:spPr>
          <a:xfrm>
            <a:off x="1066800" y="2057400"/>
            <a:ext cx="9906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1066800" y="3505200"/>
            <a:ext cx="9906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ction Button: Help 5">
            <a:hlinkClick r:id="" action="ppaction://noaction" highlightClick="1"/>
          </p:cNvPr>
          <p:cNvSpPr/>
          <p:nvPr/>
        </p:nvSpPr>
        <p:spPr>
          <a:xfrm>
            <a:off x="1066800" y="5181600"/>
            <a:ext cx="1042416" cy="1042416"/>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 descr="C:\Documents and Settings\Andy Blanch\My Documents\My Pictures\InterfaithWomenEinKerem17-08-200913-28-59\InterfaithWomenEinKerem17-08-200913-28-59.JPG"/>
          <p:cNvPicPr>
            <a:picLocks noChangeAspect="1" noChangeArrowheads="1"/>
          </p:cNvPicPr>
          <p:nvPr/>
        </p:nvPicPr>
        <p:blipFill>
          <a:blip r:embed="rId3" cstate="print"/>
          <a:srcRect/>
          <a:stretch>
            <a:fillRect/>
          </a:stretch>
        </p:blipFill>
        <p:spPr bwMode="auto">
          <a:xfrm>
            <a:off x="-221706" y="0"/>
            <a:ext cx="9365706" cy="6858000"/>
          </a:xfrm>
          <a:prstGeom prst="rect">
            <a:avLst/>
          </a:prstGeom>
          <a:noFill/>
          <a:ln w="9525">
            <a:noFill/>
            <a:miter lim="800000"/>
            <a:headEnd/>
            <a:tailEnd/>
          </a:ln>
        </p:spPr>
      </p:pic>
      <p:sp>
        <p:nvSpPr>
          <p:cNvPr id="4" name="TextBox 3"/>
          <p:cNvSpPr txBox="1"/>
          <p:nvPr/>
        </p:nvSpPr>
        <p:spPr>
          <a:xfrm>
            <a:off x="381000" y="4876800"/>
            <a:ext cx="7848600" cy="1569660"/>
          </a:xfrm>
          <a:prstGeom prst="rect">
            <a:avLst/>
          </a:prstGeom>
          <a:noFill/>
        </p:spPr>
        <p:txBody>
          <a:bodyPr wrap="square" rtlCol="0">
            <a:spAutoFit/>
          </a:bodyPr>
          <a:lstStyle/>
          <a:p>
            <a:r>
              <a:rPr lang="en-US" sz="3200" b="1" dirty="0" smtClean="0">
                <a:solidFill>
                  <a:schemeClr val="bg1"/>
                </a:solidFill>
              </a:rPr>
              <a:t>Women, if the soul of the nation is to be saved, I believe that you must become its soul.       Coretta Scott King</a:t>
            </a:r>
            <a:endParaRPr lang="en-US" sz="3200"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Social Consequences</a:t>
            </a:r>
            <a:endParaRPr lang="en-US" dirty="0"/>
          </a:p>
        </p:txBody>
      </p:sp>
      <p:sp>
        <p:nvSpPr>
          <p:cNvPr id="6" name="Content Placeholder 5"/>
          <p:cNvSpPr>
            <a:spLocks noGrp="1"/>
          </p:cNvSpPr>
          <p:nvPr>
            <p:ph idx="1"/>
          </p:nvPr>
        </p:nvSpPr>
        <p:spPr/>
        <p:txBody>
          <a:bodyPr/>
          <a:lstStyle/>
          <a:p>
            <a:pPr marL="514350" indent="-514350">
              <a:buFont typeface="+mj-lt"/>
              <a:buAutoNum type="arabicPeriod"/>
            </a:pPr>
            <a:r>
              <a:rPr lang="en-US" dirty="0" smtClean="0"/>
              <a:t>Rank  of 47</a:t>
            </a:r>
            <a:r>
              <a:rPr lang="en-US" baseline="30000" dirty="0" smtClean="0"/>
              <a:t>th</a:t>
            </a:r>
            <a:r>
              <a:rPr lang="en-US" dirty="0" smtClean="0"/>
              <a:t> in longevity and 29</a:t>
            </a:r>
            <a:r>
              <a:rPr lang="en-US" baseline="30000" dirty="0" smtClean="0"/>
              <a:t>th</a:t>
            </a:r>
            <a:r>
              <a:rPr lang="en-US" dirty="0" smtClean="0"/>
              <a:t> in infant mortality</a:t>
            </a:r>
          </a:p>
          <a:p>
            <a:pPr marL="514350" indent="-514350">
              <a:buFont typeface="+mj-lt"/>
              <a:buAutoNum type="arabicPeriod"/>
            </a:pPr>
            <a:r>
              <a:rPr lang="en-US" dirty="0" smtClean="0"/>
              <a:t>Highest prevalence rates in the world  of behavioral health disorders</a:t>
            </a:r>
          </a:p>
          <a:p>
            <a:pPr marL="514350" indent="-514350">
              <a:buFont typeface="+mj-lt"/>
              <a:buAutoNum type="arabicPeriod"/>
            </a:pPr>
            <a:r>
              <a:rPr lang="en-US" dirty="0" smtClean="0"/>
              <a:t>Homicide rate higher than 18 other countries, 6x rate of lowest countries and 2x next highest (Israel)</a:t>
            </a:r>
          </a:p>
          <a:p>
            <a:pPr marL="514350" indent="-514350">
              <a:buFont typeface="+mj-lt"/>
              <a:buAutoNum type="arabicPeriod"/>
            </a:pPr>
            <a:r>
              <a:rPr lang="en-US" dirty="0" smtClean="0"/>
              <a:t>Incarceration rate highest in the world</a:t>
            </a:r>
          </a:p>
          <a:p>
            <a:pPr marL="514350" indent="-514350">
              <a:buFont typeface="+mj-lt"/>
              <a:buAutoNum type="arabicPeriod"/>
            </a:pPr>
            <a:r>
              <a:rPr lang="en-US" dirty="0" smtClean="0"/>
              <a:t>Compared to 20 “wealthy” countries,  2</a:t>
            </a:r>
            <a:r>
              <a:rPr lang="en-US" baseline="30000" dirty="0" smtClean="0"/>
              <a:t>nd</a:t>
            </a:r>
            <a:r>
              <a:rPr lang="en-US" dirty="0" smtClean="0"/>
              <a:t> highest poverty rates overall &amp; children (next to Mexico)</a:t>
            </a:r>
          </a:p>
          <a:p>
            <a:pPr marL="514350" indent="-514350">
              <a:buFont typeface="+mj-lt"/>
              <a:buAutoNum type="arabicPeriod"/>
            </a:pPr>
            <a:r>
              <a:rPr lang="en-US" dirty="0" smtClean="0"/>
              <a:t>21</a:t>
            </a:r>
            <a:r>
              <a:rPr lang="en-US" baseline="30000" dirty="0" smtClean="0"/>
              <a:t>st</a:t>
            </a:r>
            <a:r>
              <a:rPr lang="en-US" dirty="0" smtClean="0"/>
              <a:t> in science, 25</a:t>
            </a:r>
            <a:r>
              <a:rPr lang="en-US" baseline="30000" dirty="0" smtClean="0"/>
              <a:t>th</a:t>
            </a:r>
            <a:r>
              <a:rPr lang="en-US" dirty="0" smtClean="0"/>
              <a:t> in math literacy</a:t>
            </a:r>
          </a:p>
          <a:p>
            <a:pPr marL="514350" indent="-514350">
              <a:buFont typeface="+mj-lt"/>
              <a:buAutoNum type="arabicPeriod"/>
            </a:pPr>
            <a:r>
              <a:rPr lang="en-US" dirty="0" smtClean="0"/>
              <a:t>Work 200 hrs/longer than other countries,</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676400" y="2590800"/>
            <a:ext cx="6324600" cy="1200329"/>
          </a:xfrm>
          <a:prstGeom prst="rect">
            <a:avLst/>
          </a:prstGeom>
          <a:noFill/>
        </p:spPr>
        <p:txBody>
          <a:bodyPr wrap="square" rtlCol="0">
            <a:spAutoFit/>
          </a:bodyPr>
          <a:lstStyle/>
          <a:p>
            <a:r>
              <a:rPr lang="en-US" sz="7200" dirty="0" smtClean="0"/>
              <a:t>Call to Action</a:t>
            </a:r>
            <a:endParaRPr lang="en-US" sz="7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90600"/>
          </a:xfrm>
        </p:spPr>
        <p:txBody>
          <a:bodyPr>
            <a:normAutofit/>
          </a:bodyPr>
          <a:lstStyle/>
          <a:p>
            <a:r>
              <a:rPr lang="en-US" sz="4800" dirty="0" smtClean="0">
                <a:solidFill>
                  <a:schemeClr val="tx1"/>
                </a:solidFill>
              </a:rPr>
              <a:t>Focus on Gender</a:t>
            </a:r>
            <a:endParaRPr lang="en-US" sz="4800" dirty="0">
              <a:solidFill>
                <a:schemeClr val="tx1"/>
              </a:solidFill>
            </a:endParaRPr>
          </a:p>
        </p:txBody>
      </p:sp>
      <p:sp>
        <p:nvSpPr>
          <p:cNvPr id="3" name="Content Placeholder 2"/>
          <p:cNvSpPr>
            <a:spLocks noGrp="1"/>
          </p:cNvSpPr>
          <p:nvPr>
            <p:ph idx="1"/>
          </p:nvPr>
        </p:nvSpPr>
        <p:spPr>
          <a:xfrm>
            <a:off x="457200" y="1600200"/>
            <a:ext cx="8229600" cy="5257800"/>
          </a:xfrm>
        </p:spPr>
        <p:txBody>
          <a:bodyPr>
            <a:normAutofit/>
          </a:bodyPr>
          <a:lstStyle/>
          <a:p>
            <a:r>
              <a:rPr lang="en-US" sz="3000" dirty="0" smtClean="0"/>
              <a:t>1800 BC  First written legal code establishes women as property of men</a:t>
            </a:r>
          </a:p>
          <a:p>
            <a:r>
              <a:rPr lang="en-US" sz="3000" dirty="0" smtClean="0"/>
              <a:t>1769 - 1776   Women as property enshrined in English and US legal codes</a:t>
            </a:r>
          </a:p>
          <a:p>
            <a:r>
              <a:rPr lang="en-US" sz="3000" dirty="0" smtClean="0"/>
              <a:t>1962  US court rules that men don’t have the right to beat their wives</a:t>
            </a:r>
          </a:p>
          <a:p>
            <a:r>
              <a:rPr lang="en-US" sz="3000" dirty="0" smtClean="0"/>
              <a:t>1980’s  US courts begin ruling that men do not have the right to rape their wives</a:t>
            </a:r>
          </a:p>
          <a:p>
            <a:r>
              <a:rPr lang="en-US" sz="3000" dirty="0" smtClean="0"/>
              <a:t>1994 Violence Against Women Act passed by US Congress</a:t>
            </a:r>
          </a:p>
          <a:p>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95350"/>
          </a:xfrm>
        </p:spPr>
        <p:txBody>
          <a:bodyPr>
            <a:noAutofit/>
          </a:bodyPr>
          <a:lstStyle/>
          <a:p>
            <a:r>
              <a:rPr lang="en-US" sz="4400" dirty="0" smtClean="0"/>
              <a:t>Changing Perspective on Trauma</a:t>
            </a:r>
            <a:endParaRPr lang="en-US" sz="4400" dirty="0"/>
          </a:p>
        </p:txBody>
      </p:sp>
      <p:sp>
        <p:nvSpPr>
          <p:cNvPr id="3" name="Content Placeholder 2"/>
          <p:cNvSpPr>
            <a:spLocks noGrp="1"/>
          </p:cNvSpPr>
          <p:nvPr>
            <p:ph sz="quarter" idx="1"/>
          </p:nvPr>
        </p:nvSpPr>
        <p:spPr>
          <a:xfrm>
            <a:off x="457200" y="1752601"/>
            <a:ext cx="8229600" cy="4572000"/>
          </a:xfrm>
        </p:spPr>
        <p:txBody>
          <a:bodyPr/>
          <a:lstStyle/>
          <a:p>
            <a:r>
              <a:rPr lang="en-US" sz="2800" dirty="0" smtClean="0"/>
              <a:t>1970’s   “Shell shock” reformulated as PTSD in Vietnam Vets</a:t>
            </a:r>
          </a:p>
          <a:p>
            <a:r>
              <a:rPr lang="en-US" sz="2800" dirty="0" smtClean="0"/>
              <a:t>1980’s   Domestic violence field brings attention to  violence against women</a:t>
            </a:r>
          </a:p>
          <a:p>
            <a:r>
              <a:rPr lang="en-US" sz="2800" dirty="0" smtClean="0"/>
              <a:t>1998 – 2003   SAMHSA study shows that  people  seen as  mentally ill, substance abusers or criminal are  trauma survivors, highlights resilience</a:t>
            </a:r>
          </a:p>
          <a:p>
            <a:r>
              <a:rPr lang="en-US" sz="2800" dirty="0" smtClean="0"/>
              <a:t>2000’s   ACE study reveals implications for health care, social services, communities</a:t>
            </a:r>
          </a:p>
          <a:p>
            <a:r>
              <a:rPr lang="en-US" sz="2800" dirty="0" smtClean="0"/>
              <a:t>2010’s   Public health model</a:t>
            </a:r>
            <a:endParaRPr lang="en-US"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74638"/>
            <a:ext cx="8229600" cy="1935162"/>
          </a:xfrm>
        </p:spPr>
        <p:txBody>
          <a:bodyPr/>
          <a:lstStyle/>
          <a:p>
            <a:pPr eaLnBrk="1" hangingPunct="1"/>
            <a:r>
              <a:rPr lang="en-US" sz="4000" b="1" dirty="0" smtClean="0"/>
              <a:t>Changes in Understanding: The Centrality of Trauma      </a:t>
            </a:r>
          </a:p>
        </p:txBody>
      </p:sp>
      <p:sp>
        <p:nvSpPr>
          <p:cNvPr id="10243" name="Text Box 3"/>
          <p:cNvSpPr txBox="1">
            <a:spLocks noChangeArrowheads="1"/>
          </p:cNvSpPr>
          <p:nvPr/>
        </p:nvSpPr>
        <p:spPr bwMode="auto">
          <a:xfrm>
            <a:off x="5638800" y="2590800"/>
            <a:ext cx="2667000" cy="523875"/>
          </a:xfrm>
          <a:prstGeom prst="rect">
            <a:avLst/>
          </a:prstGeom>
          <a:noFill/>
          <a:ln w="9525">
            <a:noFill/>
            <a:miter lim="800000"/>
            <a:headEnd/>
            <a:tailEnd/>
          </a:ln>
        </p:spPr>
        <p:txBody>
          <a:bodyPr>
            <a:spAutoFit/>
          </a:bodyPr>
          <a:lstStyle/>
          <a:p>
            <a:pPr>
              <a:spcBef>
                <a:spcPct val="50000"/>
              </a:spcBef>
            </a:pPr>
            <a:r>
              <a:rPr lang="en-US"/>
              <a:t>Homelessness</a:t>
            </a:r>
          </a:p>
        </p:txBody>
      </p:sp>
      <p:sp>
        <p:nvSpPr>
          <p:cNvPr id="10244" name="Text Box 4"/>
          <p:cNvSpPr txBox="1">
            <a:spLocks noChangeArrowheads="1"/>
          </p:cNvSpPr>
          <p:nvPr/>
        </p:nvSpPr>
        <p:spPr bwMode="auto">
          <a:xfrm>
            <a:off x="2879725" y="2708275"/>
            <a:ext cx="1920875" cy="457200"/>
          </a:xfrm>
          <a:prstGeom prst="rect">
            <a:avLst/>
          </a:prstGeom>
          <a:noFill/>
          <a:ln w="9525">
            <a:noFill/>
            <a:miter lim="800000"/>
            <a:headEnd/>
            <a:tailEnd/>
          </a:ln>
        </p:spPr>
        <p:txBody>
          <a:bodyPr>
            <a:spAutoFit/>
          </a:bodyPr>
          <a:lstStyle/>
          <a:p>
            <a:endParaRPr lang="en-US"/>
          </a:p>
        </p:txBody>
      </p:sp>
      <p:sp>
        <p:nvSpPr>
          <p:cNvPr id="10245" name="Text Box 5"/>
          <p:cNvSpPr txBox="1">
            <a:spLocks noChangeArrowheads="1"/>
          </p:cNvSpPr>
          <p:nvPr/>
        </p:nvSpPr>
        <p:spPr bwMode="auto">
          <a:xfrm>
            <a:off x="1752600" y="2590800"/>
            <a:ext cx="2514600" cy="523875"/>
          </a:xfrm>
          <a:prstGeom prst="rect">
            <a:avLst/>
          </a:prstGeom>
          <a:noFill/>
          <a:ln w="9525">
            <a:noFill/>
            <a:miter lim="800000"/>
            <a:headEnd/>
            <a:tailEnd/>
          </a:ln>
        </p:spPr>
        <p:txBody>
          <a:bodyPr>
            <a:spAutoFit/>
          </a:bodyPr>
          <a:lstStyle/>
          <a:p>
            <a:pPr>
              <a:spcBef>
                <a:spcPct val="50000"/>
              </a:spcBef>
            </a:pPr>
            <a:r>
              <a:rPr lang="en-US"/>
              <a:t>Incarceration</a:t>
            </a:r>
          </a:p>
        </p:txBody>
      </p:sp>
      <p:sp>
        <p:nvSpPr>
          <p:cNvPr id="10246" name="Text Box 6"/>
          <p:cNvSpPr txBox="1">
            <a:spLocks noChangeArrowheads="1"/>
          </p:cNvSpPr>
          <p:nvPr/>
        </p:nvSpPr>
        <p:spPr bwMode="auto">
          <a:xfrm>
            <a:off x="2286000" y="4343400"/>
            <a:ext cx="2209800" cy="822325"/>
          </a:xfrm>
          <a:prstGeom prst="rect">
            <a:avLst/>
          </a:prstGeom>
          <a:noFill/>
          <a:ln w="9525">
            <a:noFill/>
            <a:miter lim="800000"/>
            <a:headEnd/>
            <a:tailEnd/>
          </a:ln>
        </p:spPr>
        <p:txBody>
          <a:bodyPr>
            <a:spAutoFit/>
          </a:bodyPr>
          <a:lstStyle/>
          <a:p>
            <a:pPr>
              <a:spcBef>
                <a:spcPct val="50000"/>
              </a:spcBef>
            </a:pPr>
            <a:r>
              <a:rPr lang="en-US"/>
              <a:t>Substance Abuse</a:t>
            </a:r>
          </a:p>
        </p:txBody>
      </p:sp>
      <p:sp>
        <p:nvSpPr>
          <p:cNvPr id="10247" name="Text Box 7"/>
          <p:cNvSpPr txBox="1">
            <a:spLocks noChangeArrowheads="1"/>
          </p:cNvSpPr>
          <p:nvPr/>
        </p:nvSpPr>
        <p:spPr bwMode="auto">
          <a:xfrm>
            <a:off x="5638800" y="4343400"/>
            <a:ext cx="2590800" cy="954088"/>
          </a:xfrm>
          <a:prstGeom prst="rect">
            <a:avLst/>
          </a:prstGeom>
          <a:noFill/>
          <a:ln w="9525">
            <a:noFill/>
            <a:miter lim="800000"/>
            <a:headEnd/>
            <a:tailEnd/>
          </a:ln>
        </p:spPr>
        <p:txBody>
          <a:bodyPr>
            <a:spAutoFit/>
          </a:bodyPr>
          <a:lstStyle/>
          <a:p>
            <a:pPr>
              <a:spcBef>
                <a:spcPct val="50000"/>
              </a:spcBef>
            </a:pPr>
            <a:r>
              <a:rPr lang="en-US"/>
              <a:t>Mental Health Problems</a:t>
            </a:r>
          </a:p>
        </p:txBody>
      </p:sp>
      <p:sp>
        <p:nvSpPr>
          <p:cNvPr id="10248" name="Line 8"/>
          <p:cNvSpPr>
            <a:spLocks noChangeShapeType="1"/>
          </p:cNvSpPr>
          <p:nvPr/>
        </p:nvSpPr>
        <p:spPr bwMode="auto">
          <a:xfrm>
            <a:off x="4343400" y="2819400"/>
            <a:ext cx="1295400" cy="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0249" name="Line 9"/>
          <p:cNvSpPr>
            <a:spLocks noChangeShapeType="1"/>
          </p:cNvSpPr>
          <p:nvPr/>
        </p:nvSpPr>
        <p:spPr bwMode="auto">
          <a:xfrm>
            <a:off x="6705600" y="3124200"/>
            <a:ext cx="0" cy="121920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0250" name="Line 10"/>
          <p:cNvSpPr>
            <a:spLocks noChangeShapeType="1"/>
          </p:cNvSpPr>
          <p:nvPr/>
        </p:nvSpPr>
        <p:spPr bwMode="auto">
          <a:xfrm>
            <a:off x="4343400" y="4648200"/>
            <a:ext cx="1371600" cy="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0251" name="Line 11"/>
          <p:cNvSpPr>
            <a:spLocks noChangeShapeType="1"/>
          </p:cNvSpPr>
          <p:nvPr/>
        </p:nvSpPr>
        <p:spPr bwMode="auto">
          <a:xfrm>
            <a:off x="3276600" y="3124200"/>
            <a:ext cx="0" cy="121920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0252" name="Text Box 12"/>
          <p:cNvSpPr txBox="1">
            <a:spLocks noChangeArrowheads="1"/>
          </p:cNvSpPr>
          <p:nvPr/>
        </p:nvSpPr>
        <p:spPr bwMode="auto">
          <a:xfrm>
            <a:off x="4079875" y="3352800"/>
            <a:ext cx="1868488" cy="822325"/>
          </a:xfrm>
          <a:prstGeom prst="rect">
            <a:avLst/>
          </a:prstGeom>
          <a:noFill/>
          <a:ln w="9525">
            <a:noFill/>
            <a:miter lim="800000"/>
            <a:headEnd/>
            <a:tailEnd/>
          </a:ln>
        </p:spPr>
        <p:txBody>
          <a:bodyPr wrap="none">
            <a:spAutoFit/>
          </a:bodyPr>
          <a:lstStyle/>
          <a:p>
            <a:r>
              <a:rPr lang="en-US"/>
              <a:t>Violence and</a:t>
            </a:r>
          </a:p>
          <a:p>
            <a:r>
              <a:rPr lang="en-US"/>
              <a:t>Trauma</a:t>
            </a:r>
          </a:p>
        </p:txBody>
      </p:sp>
      <p:sp>
        <p:nvSpPr>
          <p:cNvPr id="10253" name="Line 13"/>
          <p:cNvSpPr>
            <a:spLocks noChangeShapeType="1"/>
          </p:cNvSpPr>
          <p:nvPr/>
        </p:nvSpPr>
        <p:spPr bwMode="auto">
          <a:xfrm flipV="1">
            <a:off x="3657600" y="4038600"/>
            <a:ext cx="609600" cy="30480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0254" name="Line 14"/>
          <p:cNvSpPr>
            <a:spLocks noChangeShapeType="1"/>
          </p:cNvSpPr>
          <p:nvPr/>
        </p:nvSpPr>
        <p:spPr bwMode="auto">
          <a:xfrm flipV="1">
            <a:off x="5943600" y="3200400"/>
            <a:ext cx="457200" cy="30480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0255" name="Line 15"/>
          <p:cNvSpPr>
            <a:spLocks noChangeShapeType="1"/>
          </p:cNvSpPr>
          <p:nvPr/>
        </p:nvSpPr>
        <p:spPr bwMode="auto">
          <a:xfrm>
            <a:off x="3581400" y="3200400"/>
            <a:ext cx="533400" cy="30480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0256" name="Line 16"/>
          <p:cNvSpPr>
            <a:spLocks noChangeShapeType="1"/>
          </p:cNvSpPr>
          <p:nvPr/>
        </p:nvSpPr>
        <p:spPr bwMode="auto">
          <a:xfrm>
            <a:off x="5715000" y="4038600"/>
            <a:ext cx="533400" cy="304800"/>
          </a:xfrm>
          <a:prstGeom prst="line">
            <a:avLst/>
          </a:prstGeom>
          <a:noFill/>
          <a:ln w="9525">
            <a:solidFill>
              <a:schemeClr val="tx1"/>
            </a:solidFill>
            <a:round/>
            <a:headEnd type="triangle" w="med" len="med"/>
            <a:tailEnd type="triangle" w="med" len="med"/>
          </a:ln>
        </p:spPr>
        <p:txBody>
          <a:bodyPr wrap="none"/>
          <a:lstStyle/>
          <a:p>
            <a:endParaRPr lang="en-US"/>
          </a:p>
        </p:txBody>
      </p:sp>
      <p:sp>
        <p:nvSpPr>
          <p:cNvPr id="10257" name="TextBox 16"/>
          <p:cNvSpPr txBox="1">
            <a:spLocks noChangeArrowheads="1"/>
          </p:cNvSpPr>
          <p:nvPr/>
        </p:nvSpPr>
        <p:spPr bwMode="auto">
          <a:xfrm>
            <a:off x="7086600" y="5181600"/>
            <a:ext cx="1447800" cy="1384300"/>
          </a:xfrm>
          <a:prstGeom prst="rect">
            <a:avLst/>
          </a:prstGeom>
          <a:noFill/>
          <a:ln w="9525">
            <a:noFill/>
            <a:miter lim="800000"/>
            <a:headEnd/>
            <a:tailEnd/>
          </a:ln>
        </p:spPr>
        <p:txBody>
          <a:bodyPr>
            <a:spAutoFit/>
          </a:bodyPr>
          <a:lstStyle/>
          <a:p>
            <a:r>
              <a:rPr lang="en-US"/>
              <a:t>SuicidePTSD</a:t>
            </a:r>
          </a:p>
          <a:p>
            <a:r>
              <a:rPr lang="en-US"/>
              <a:t>SMI</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8755</TotalTime>
  <Words>7407</Words>
  <Application>Microsoft Office PowerPoint</Application>
  <PresentationFormat>On-screen Show (4:3)</PresentationFormat>
  <Paragraphs>384</Paragraphs>
  <Slides>43</Slides>
  <Notes>41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45" baseType="lpstr">
      <vt:lpstr>Flow</vt:lpstr>
      <vt:lpstr>Photo Editor Photo</vt:lpstr>
      <vt:lpstr>                           From Trauma to Trauma-Informed Care:  A Public Health Revolution   </vt:lpstr>
      <vt:lpstr>Bringing it Home</vt:lpstr>
      <vt:lpstr>Vulnerable Populations</vt:lpstr>
      <vt:lpstr>Types of Trauma</vt:lpstr>
      <vt:lpstr>Social Consequences</vt:lpstr>
      <vt:lpstr>Slide 6</vt:lpstr>
      <vt:lpstr>Focus on Gender</vt:lpstr>
      <vt:lpstr>Changing Perspective on Trauma</vt:lpstr>
      <vt:lpstr>Changes in Understanding: The Centrality of Trauma      </vt:lpstr>
      <vt:lpstr>  Context is Critical</vt:lpstr>
      <vt:lpstr>Public Health Revolution</vt:lpstr>
      <vt:lpstr>What Changed?</vt:lpstr>
      <vt:lpstr>“Germ Theory” of Trauma</vt:lpstr>
      <vt:lpstr>Slide 14</vt:lpstr>
      <vt:lpstr>Trauma as a Public Health Issue</vt:lpstr>
      <vt:lpstr>Slide 16</vt:lpstr>
      <vt:lpstr>Slide 17</vt:lpstr>
      <vt:lpstr>Supporting Resilience </vt:lpstr>
      <vt:lpstr>Supporting Youth Resilience</vt:lpstr>
      <vt:lpstr>Slide 20</vt:lpstr>
      <vt:lpstr>  Trauma Treatment &amp; Trauma Informed Care</vt:lpstr>
      <vt:lpstr>TIC as Unifying Principle</vt:lpstr>
      <vt:lpstr>Trauma Informed Practice</vt:lpstr>
      <vt:lpstr>Characteristics of TIC</vt:lpstr>
      <vt:lpstr>1.  Knowledge about Trauma</vt:lpstr>
      <vt:lpstr>Ex: Self Inflicted Violence </vt:lpstr>
      <vt:lpstr>2.  Universal Precautions</vt:lpstr>
      <vt:lpstr>3. Self Healing &amp; Self Care </vt:lpstr>
      <vt:lpstr>Healing Narratives</vt:lpstr>
      <vt:lpstr>Slide 30</vt:lpstr>
      <vt:lpstr>4.  Basic Needs</vt:lpstr>
      <vt:lpstr>5. Cultural &amp; Gender Differences</vt:lpstr>
      <vt:lpstr>Common Cultural Mistakes</vt:lpstr>
      <vt:lpstr>Using Cultural Resources</vt:lpstr>
      <vt:lpstr>Religion and Spirituality</vt:lpstr>
      <vt:lpstr>6.  Focuses on Staff &amp; Clients</vt:lpstr>
      <vt:lpstr>Sources of Organizational Trauma</vt:lpstr>
      <vt:lpstr>TIC for Staff &amp; Clients</vt:lpstr>
      <vt:lpstr>Trauma-Informed Partnerships</vt:lpstr>
      <vt:lpstr>War as a Psychosocial Trauma</vt:lpstr>
      <vt:lpstr>What does a traumatized society look like?</vt:lpstr>
      <vt:lpstr>Where Are We?</vt:lpstr>
      <vt:lpstr>Slide 43</vt:lpstr>
    </vt:vector>
  </TitlesOfParts>
  <Company>Abt Associates,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Transcending Violence</dc:title>
  <dc:creator>CollinsSE</dc:creator>
  <cp:lastModifiedBy>Andrea Blanch</cp:lastModifiedBy>
  <cp:revision>541</cp:revision>
  <dcterms:created xsi:type="dcterms:W3CDTF">2008-08-19T14:32:15Z</dcterms:created>
  <dcterms:modified xsi:type="dcterms:W3CDTF">2010-10-27T12:42:31Z</dcterms:modified>
</cp:coreProperties>
</file>